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423" r:id="rId5"/>
    <p:sldId id="441" r:id="rId6"/>
    <p:sldId id="431" r:id="rId7"/>
    <p:sldId id="442" r:id="rId8"/>
    <p:sldId id="406" r:id="rId9"/>
    <p:sldId id="265" r:id="rId10"/>
    <p:sldId id="408" r:id="rId11"/>
    <p:sldId id="465" r:id="rId12"/>
    <p:sldId id="459" r:id="rId13"/>
    <p:sldId id="407" r:id="rId14"/>
    <p:sldId id="409" r:id="rId15"/>
    <p:sldId id="437" r:id="rId16"/>
    <p:sldId id="451" r:id="rId17"/>
    <p:sldId id="450" r:id="rId18"/>
    <p:sldId id="455" r:id="rId19"/>
    <p:sldId id="460" r:id="rId20"/>
    <p:sldId id="438" r:id="rId21"/>
    <p:sldId id="439" r:id="rId22"/>
    <p:sldId id="447" r:id="rId23"/>
    <p:sldId id="452" r:id="rId24"/>
    <p:sldId id="453" r:id="rId25"/>
    <p:sldId id="462" r:id="rId26"/>
    <p:sldId id="419" r:id="rId27"/>
    <p:sldId id="463" r:id="rId28"/>
    <p:sldId id="440" r:id="rId29"/>
    <p:sldId id="444" r:id="rId30"/>
    <p:sldId id="448" r:id="rId31"/>
    <p:sldId id="454" r:id="rId32"/>
    <p:sldId id="449" r:id="rId33"/>
    <p:sldId id="458" r:id="rId34"/>
    <p:sldId id="456" r:id="rId35"/>
    <p:sldId id="457" r:id="rId36"/>
    <p:sldId id="461" r:id="rId37"/>
    <p:sldId id="464" r:id="rId38"/>
    <p:sldId id="443" r:id="rId3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46B"/>
    <a:srgbClr val="F8A91A"/>
    <a:srgbClr val="316297"/>
    <a:srgbClr val="5F6267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4C1A4-3DDB-4285-96C2-B82B89660852}" v="9" dt="2021-03-10T22:45:06.479"/>
    <p1510:client id="{1A849F81-8021-4A1E-9592-7219E0AF19DA}" v="16" dt="2021-03-10T13:14:45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5332" autoAdjust="0"/>
  </p:normalViewPr>
  <p:slideViewPr>
    <p:cSldViewPr snapToGrid="0" snapToObjects="1">
      <p:cViewPr varScale="1">
        <p:scale>
          <a:sx n="103" d="100"/>
          <a:sy n="103" d="100"/>
        </p:scale>
        <p:origin x="114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1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us Sandbu" userId="40cc82ae449f3ec7" providerId="LiveId" clId="{0EB4C1A4-3DDB-4285-96C2-B82B89660852}"/>
    <pc:docChg chg="custSel addSld modSld">
      <pc:chgData name="Marius Sandbu" userId="40cc82ae449f3ec7" providerId="LiveId" clId="{0EB4C1A4-3DDB-4285-96C2-B82B89660852}" dt="2021-03-10T22:48:17.349" v="148" actId="1076"/>
      <pc:docMkLst>
        <pc:docMk/>
      </pc:docMkLst>
      <pc:sldChg chg="modSp mod">
        <pc:chgData name="Marius Sandbu" userId="40cc82ae449f3ec7" providerId="LiveId" clId="{0EB4C1A4-3DDB-4285-96C2-B82B89660852}" dt="2021-03-10T13:53:39.495" v="28" actId="6549"/>
        <pc:sldMkLst>
          <pc:docMk/>
          <pc:sldMk cId="269502834" sldId="265"/>
        </pc:sldMkLst>
        <pc:spChg chg="mod">
          <ac:chgData name="Marius Sandbu" userId="40cc82ae449f3ec7" providerId="LiveId" clId="{0EB4C1A4-3DDB-4285-96C2-B82B89660852}" dt="2021-03-10T13:53:39.495" v="28" actId="6549"/>
          <ac:spMkLst>
            <pc:docMk/>
            <pc:sldMk cId="269502834" sldId="265"/>
            <ac:spMk id="7" creationId="{E1051F42-2B0A-4418-BF4D-4F63CCC41B5E}"/>
          </ac:spMkLst>
        </pc:spChg>
      </pc:sldChg>
      <pc:sldChg chg="modSp mod">
        <pc:chgData name="Marius Sandbu" userId="40cc82ae449f3ec7" providerId="LiveId" clId="{0EB4C1A4-3DDB-4285-96C2-B82B89660852}" dt="2021-03-10T13:53:13.932" v="24" actId="20577"/>
        <pc:sldMkLst>
          <pc:docMk/>
          <pc:sldMk cId="2576758593" sldId="406"/>
        </pc:sldMkLst>
        <pc:spChg chg="mod">
          <ac:chgData name="Marius Sandbu" userId="40cc82ae449f3ec7" providerId="LiveId" clId="{0EB4C1A4-3DDB-4285-96C2-B82B89660852}" dt="2021-03-10T13:53:13.932" v="24" actId="20577"/>
          <ac:spMkLst>
            <pc:docMk/>
            <pc:sldMk cId="2576758593" sldId="406"/>
            <ac:spMk id="5" creationId="{115C6381-1430-4A01-A340-37E8A52AB9FC}"/>
          </ac:spMkLst>
        </pc:spChg>
      </pc:sldChg>
      <pc:sldChg chg="modSp mod">
        <pc:chgData name="Marius Sandbu" userId="40cc82ae449f3ec7" providerId="LiveId" clId="{0EB4C1A4-3DDB-4285-96C2-B82B89660852}" dt="2021-03-10T13:41:27.282" v="0" actId="20577"/>
        <pc:sldMkLst>
          <pc:docMk/>
          <pc:sldMk cId="4021653436" sldId="441"/>
        </pc:sldMkLst>
        <pc:spChg chg="mod">
          <ac:chgData name="Marius Sandbu" userId="40cc82ae449f3ec7" providerId="LiveId" clId="{0EB4C1A4-3DDB-4285-96C2-B82B89660852}" dt="2021-03-10T13:41:27.282" v="0" actId="20577"/>
          <ac:spMkLst>
            <pc:docMk/>
            <pc:sldMk cId="4021653436" sldId="441"/>
            <ac:spMk id="7" creationId="{4A5FFBCA-BFD0-9140-8E4E-BF2F61531CE0}"/>
          </ac:spMkLst>
        </pc:spChg>
      </pc:sldChg>
      <pc:sldChg chg="modSp mod">
        <pc:chgData name="Marius Sandbu" userId="40cc82ae449f3ec7" providerId="LiveId" clId="{0EB4C1A4-3DDB-4285-96C2-B82B89660852}" dt="2021-03-10T22:48:17.349" v="148" actId="1076"/>
        <pc:sldMkLst>
          <pc:docMk/>
          <pc:sldMk cId="1656143285" sldId="443"/>
        </pc:sldMkLst>
        <pc:spChg chg="mod">
          <ac:chgData name="Marius Sandbu" userId="40cc82ae449f3ec7" providerId="LiveId" clId="{0EB4C1A4-3DDB-4285-96C2-B82B89660852}" dt="2021-03-10T22:48:12.148" v="147" actId="1076"/>
          <ac:spMkLst>
            <pc:docMk/>
            <pc:sldMk cId="1656143285" sldId="443"/>
            <ac:spMk id="13" creationId="{AE9BE6AF-00F4-447A-8930-E8723F10C060}"/>
          </ac:spMkLst>
        </pc:spChg>
        <pc:spChg chg="mod">
          <ac:chgData name="Marius Sandbu" userId="40cc82ae449f3ec7" providerId="LiveId" clId="{0EB4C1A4-3DDB-4285-96C2-B82B89660852}" dt="2021-03-10T22:48:17.349" v="148" actId="1076"/>
          <ac:spMkLst>
            <pc:docMk/>
            <pc:sldMk cId="1656143285" sldId="443"/>
            <ac:spMk id="24" creationId="{200565AF-AB82-7041-BB63-4C8DC6EA617F}"/>
          </ac:spMkLst>
        </pc:spChg>
      </pc:sldChg>
      <pc:sldChg chg="modSp mod">
        <pc:chgData name="Marius Sandbu" userId="40cc82ae449f3ec7" providerId="LiveId" clId="{0EB4C1A4-3DDB-4285-96C2-B82B89660852}" dt="2021-03-10T13:53:58.194" v="61" actId="20577"/>
        <pc:sldMkLst>
          <pc:docMk/>
          <pc:sldMk cId="1081563218" sldId="457"/>
        </pc:sldMkLst>
        <pc:spChg chg="mod">
          <ac:chgData name="Marius Sandbu" userId="40cc82ae449f3ec7" providerId="LiveId" clId="{0EB4C1A4-3DDB-4285-96C2-B82B89660852}" dt="2021-03-10T13:53:58.194" v="61" actId="20577"/>
          <ac:spMkLst>
            <pc:docMk/>
            <pc:sldMk cId="1081563218" sldId="457"/>
            <ac:spMk id="6" creationId="{7CDC0824-BCEE-42A3-BF75-3C4BC350F038}"/>
          </ac:spMkLst>
        </pc:spChg>
      </pc:sldChg>
      <pc:sldChg chg="modSp mod">
        <pc:chgData name="Marius Sandbu" userId="40cc82ae449f3ec7" providerId="LiveId" clId="{0EB4C1A4-3DDB-4285-96C2-B82B89660852}" dt="2021-03-10T22:38:31.050" v="129" actId="1076"/>
        <pc:sldMkLst>
          <pc:docMk/>
          <pc:sldMk cId="2449533038" sldId="459"/>
        </pc:sldMkLst>
        <pc:picChg chg="mod">
          <ac:chgData name="Marius Sandbu" userId="40cc82ae449f3ec7" providerId="LiveId" clId="{0EB4C1A4-3DDB-4285-96C2-B82B89660852}" dt="2021-03-10T22:38:31.050" v="129" actId="1076"/>
          <ac:picMkLst>
            <pc:docMk/>
            <pc:sldMk cId="2449533038" sldId="459"/>
            <ac:picMk id="4" creationId="{252B14A4-08B8-4108-88D0-7AB5CFC1AA90}"/>
          </ac:picMkLst>
        </pc:picChg>
      </pc:sldChg>
      <pc:sldChg chg="addSp delSp modSp add mod">
        <pc:chgData name="Marius Sandbu" userId="40cc82ae449f3ec7" providerId="LiveId" clId="{0EB4C1A4-3DDB-4285-96C2-B82B89660852}" dt="2021-03-10T22:45:06.478" v="130" actId="1076"/>
        <pc:sldMkLst>
          <pc:docMk/>
          <pc:sldMk cId="219118172" sldId="464"/>
        </pc:sldMkLst>
        <pc:spChg chg="mod">
          <ac:chgData name="Marius Sandbu" userId="40cc82ae449f3ec7" providerId="LiveId" clId="{0EB4C1A4-3DDB-4285-96C2-B82B89660852}" dt="2021-03-10T14:56:21.554" v="100" actId="20577"/>
          <ac:spMkLst>
            <pc:docMk/>
            <pc:sldMk cId="219118172" sldId="464"/>
            <ac:spMk id="6" creationId="{7CDC0824-BCEE-42A3-BF75-3C4BC350F038}"/>
          </ac:spMkLst>
        </pc:spChg>
        <pc:spChg chg="add mod">
          <ac:chgData name="Marius Sandbu" userId="40cc82ae449f3ec7" providerId="LiveId" clId="{0EB4C1A4-3DDB-4285-96C2-B82B89660852}" dt="2021-03-10T14:56:47.772" v="111" actId="1076"/>
          <ac:spMkLst>
            <pc:docMk/>
            <pc:sldMk cId="219118172" sldId="464"/>
            <ac:spMk id="13" creationId="{7E00B188-3074-45FD-AB5C-030895A0587C}"/>
          </ac:spMkLst>
        </pc:spChg>
        <pc:picChg chg="del">
          <ac:chgData name="Marius Sandbu" userId="40cc82ae449f3ec7" providerId="LiveId" clId="{0EB4C1A4-3DDB-4285-96C2-B82B89660852}" dt="2021-03-10T14:56:24.303" v="106" actId="478"/>
          <ac:picMkLst>
            <pc:docMk/>
            <pc:sldMk cId="219118172" sldId="464"/>
            <ac:picMk id="3" creationId="{31833BEE-77A3-43FA-BD3A-2B137A1FC8C4}"/>
          </ac:picMkLst>
        </pc:picChg>
        <pc:picChg chg="del">
          <ac:chgData name="Marius Sandbu" userId="40cc82ae449f3ec7" providerId="LiveId" clId="{0EB4C1A4-3DDB-4285-96C2-B82B89660852}" dt="2021-03-10T14:56:23.849" v="105" actId="478"/>
          <ac:picMkLst>
            <pc:docMk/>
            <pc:sldMk cId="219118172" sldId="464"/>
            <ac:picMk id="8" creationId="{C474F927-7A69-48A3-A57E-789FCA8C7503}"/>
          </ac:picMkLst>
        </pc:picChg>
        <pc:picChg chg="del">
          <ac:chgData name="Marius Sandbu" userId="40cc82ae449f3ec7" providerId="LiveId" clId="{0EB4C1A4-3DDB-4285-96C2-B82B89660852}" dt="2021-03-10T14:56:22.680" v="101" actId="478"/>
          <ac:picMkLst>
            <pc:docMk/>
            <pc:sldMk cId="219118172" sldId="464"/>
            <ac:picMk id="12" creationId="{7953BD24-4F4D-4AFE-A858-C5F8ED46F1B5}"/>
          </ac:picMkLst>
        </pc:picChg>
        <pc:picChg chg="add mod">
          <ac:chgData name="Marius Sandbu" userId="40cc82ae449f3ec7" providerId="LiveId" clId="{0EB4C1A4-3DDB-4285-96C2-B82B89660852}" dt="2021-03-10T22:45:06.478" v="130" actId="1076"/>
          <ac:picMkLst>
            <pc:docMk/>
            <pc:sldMk cId="219118172" sldId="464"/>
            <ac:picMk id="1026" creationId="{F8F6CD7D-6172-47CC-BC30-B811BA8DA09C}"/>
          </ac:picMkLst>
        </pc:picChg>
        <pc:picChg chg="del">
          <ac:chgData name="Marius Sandbu" userId="40cc82ae449f3ec7" providerId="LiveId" clId="{0EB4C1A4-3DDB-4285-96C2-B82B89660852}" dt="2021-03-10T14:56:23.573" v="104" actId="478"/>
          <ac:picMkLst>
            <pc:docMk/>
            <pc:sldMk cId="219118172" sldId="464"/>
            <ac:picMk id="13314" creationId="{4E1D3BE8-D0B4-41E6-84DE-E5799F3082C7}"/>
          </ac:picMkLst>
        </pc:picChg>
        <pc:picChg chg="del">
          <ac:chgData name="Marius Sandbu" userId="40cc82ae449f3ec7" providerId="LiveId" clId="{0EB4C1A4-3DDB-4285-96C2-B82B89660852}" dt="2021-03-10T14:56:22.940" v="102" actId="478"/>
          <ac:picMkLst>
            <pc:docMk/>
            <pc:sldMk cId="219118172" sldId="464"/>
            <ac:picMk id="13316" creationId="{53ADC39B-0A81-40DE-B9EB-78229F7666AD}"/>
          </ac:picMkLst>
        </pc:picChg>
        <pc:picChg chg="del">
          <ac:chgData name="Marius Sandbu" userId="40cc82ae449f3ec7" providerId="LiveId" clId="{0EB4C1A4-3DDB-4285-96C2-B82B89660852}" dt="2021-03-10T14:56:23.257" v="103" actId="478"/>
          <ac:picMkLst>
            <pc:docMk/>
            <pc:sldMk cId="219118172" sldId="464"/>
            <ac:picMk id="13320" creationId="{224C079F-C095-4AF8-9032-EA94FE784767}"/>
          </ac:picMkLst>
        </pc:picChg>
      </pc:sldChg>
      <pc:sldChg chg="addSp delSp modSp add mod">
        <pc:chgData name="Marius Sandbu" userId="40cc82ae449f3ec7" providerId="LiveId" clId="{0EB4C1A4-3DDB-4285-96C2-B82B89660852}" dt="2021-03-10T22:38:24.452" v="127" actId="1076"/>
        <pc:sldMkLst>
          <pc:docMk/>
          <pc:sldMk cId="3057807422" sldId="465"/>
        </pc:sldMkLst>
        <pc:spChg chg="mod">
          <ac:chgData name="Marius Sandbu" userId="40cc82ae449f3ec7" providerId="LiveId" clId="{0EB4C1A4-3DDB-4285-96C2-B82B89660852}" dt="2021-03-10T22:24:09.654" v="115" actId="20577"/>
          <ac:spMkLst>
            <pc:docMk/>
            <pc:sldMk cId="3057807422" sldId="465"/>
            <ac:spMk id="5" creationId="{115C6381-1430-4A01-A340-37E8A52AB9FC}"/>
          </ac:spMkLst>
        </pc:spChg>
        <pc:spChg chg="del">
          <ac:chgData name="Marius Sandbu" userId="40cc82ae449f3ec7" providerId="LiveId" clId="{0EB4C1A4-3DDB-4285-96C2-B82B89660852}" dt="2021-03-10T22:24:14.385" v="118" actId="478"/>
          <ac:spMkLst>
            <pc:docMk/>
            <pc:sldMk cId="3057807422" sldId="465"/>
            <ac:spMk id="8" creationId="{6CBD5761-F44B-4DD4-A415-B4AFC5F77B8F}"/>
          </ac:spMkLst>
        </pc:spChg>
        <pc:picChg chg="del">
          <ac:chgData name="Marius Sandbu" userId="40cc82ae449f3ec7" providerId="LiveId" clId="{0EB4C1A4-3DDB-4285-96C2-B82B89660852}" dt="2021-03-10T22:24:11.367" v="116" actId="478"/>
          <ac:picMkLst>
            <pc:docMk/>
            <pc:sldMk cId="3057807422" sldId="465"/>
            <ac:picMk id="3" creationId="{F0B59768-548D-4989-92E4-8C4A5F586032}"/>
          </ac:picMkLst>
        </pc:picChg>
        <pc:picChg chg="add mod">
          <ac:chgData name="Marius Sandbu" userId="40cc82ae449f3ec7" providerId="LiveId" clId="{0EB4C1A4-3DDB-4285-96C2-B82B89660852}" dt="2021-03-10T22:38:24.452" v="127" actId="1076"/>
          <ac:picMkLst>
            <pc:docMk/>
            <pc:sldMk cId="3057807422" sldId="465"/>
            <ac:picMk id="4" creationId="{48459D16-2C4B-4BB5-AF9D-913AC199E6C7}"/>
          </ac:picMkLst>
        </pc:picChg>
        <pc:picChg chg="add mod">
          <ac:chgData name="Marius Sandbu" userId="40cc82ae449f3ec7" providerId="LiveId" clId="{0EB4C1A4-3DDB-4285-96C2-B82B89660852}" dt="2021-03-10T22:38:22.913" v="126" actId="1076"/>
          <ac:picMkLst>
            <pc:docMk/>
            <pc:sldMk cId="3057807422" sldId="465"/>
            <ac:picMk id="7" creationId="{D2AB7803-5185-42B4-AD89-853A955FA138}"/>
          </ac:picMkLst>
        </pc:picChg>
        <pc:picChg chg="del">
          <ac:chgData name="Marius Sandbu" userId="40cc82ae449f3ec7" providerId="LiveId" clId="{0EB4C1A4-3DDB-4285-96C2-B82B89660852}" dt="2021-03-10T22:24:12.060" v="117" actId="478"/>
          <ac:picMkLst>
            <pc:docMk/>
            <pc:sldMk cId="3057807422" sldId="465"/>
            <ac:picMk id="1026" creationId="{C4377D09-FB72-4724-9D99-9F7EA2B41C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r">
              <a:defRPr sz="1200"/>
            </a:lvl1pPr>
          </a:lstStyle>
          <a:p>
            <a:fld id="{A946F26B-2BE8-124E-8E80-33AA8E637CFD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6" rIns="93174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3174" tIns="46586" rIns="93174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r">
              <a:defRPr sz="1200"/>
            </a:lvl1pPr>
          </a:lstStyle>
          <a:p>
            <a:fld id="{4864B820-A5EF-474B-B8FF-45D174E5A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rgbClr val="31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8" name="Picture 7" descr="CUGC Logo_Color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6" y="2399236"/>
            <a:ext cx="4536228" cy="1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 to add media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305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/>
        <p:spPr>
          <a:xfrm>
            <a:off x="2118" y="2118"/>
            <a:ext cx="2116" cy="211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960001" y="6483367"/>
            <a:ext cx="489681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69889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960001" y="6354221"/>
            <a:ext cx="4896817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69889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09585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21917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754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438339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04792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657509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267093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876678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720000" y="6354219"/>
            <a:ext cx="2400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fld id="{00000000-1234-1234-1234-123412341234}" type="slidenum">
              <a:rPr lang="no-NO" sz="800" smtClean="0">
                <a:solidFill>
                  <a:srgbClr val="698898"/>
                </a:solidFill>
                <a:latin typeface="Arial"/>
                <a:ea typeface="Arial"/>
                <a:cs typeface="Arial"/>
                <a:sym typeface="Arial"/>
              </a:rPr>
              <a:pPr/>
              <a:t>‹#›</a:t>
            </a:fld>
            <a:endParaRPr lang="no-NO" sz="800">
              <a:solidFill>
                <a:srgbClr val="69889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720091" y="504488"/>
            <a:ext cx="5136643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667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8028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6"/>
                </a:solidFill>
                <a:latin typeface="+mn-lt"/>
              </a:defRPr>
            </a:lvl1pPr>
            <a:lvl2pPr marL="288925" indent="0">
              <a:spcBef>
                <a:spcPts val="400"/>
              </a:spcBef>
              <a:spcAft>
                <a:spcPts val="400"/>
              </a:spcAft>
              <a:buFont typeface="Tahoma" panose="020B0604030504040204" pitchFamily="34" charset="0"/>
              <a:buChar char="​"/>
              <a:defRPr sz="1400" b="0" spc="50" baseline="0">
                <a:solidFill>
                  <a:schemeClr val="tx1"/>
                </a:solidFill>
                <a:latin typeface="+mn-lt"/>
              </a:defRPr>
            </a:lvl2pPr>
            <a:lvl3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n-lt"/>
              </a:defRPr>
            </a:lvl3pPr>
            <a:lvl4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4pPr>
            <a:lvl5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5pPr>
            <a:lvl6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4"/>
          <a:stretch/>
        </p:blipFill>
        <p:spPr>
          <a:xfrm>
            <a:off x="-8966" y="258685"/>
            <a:ext cx="4840941" cy="60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66372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8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2021 Citrix User Group Community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6410048"/>
            <a:ext cx="896470" cy="34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681" r:id="rId3"/>
    <p:sldLayoutId id="2147483682" r:id="rId4"/>
    <p:sldLayoutId id="2147483683" r:id="rId5"/>
    <p:sldLayoutId id="2147483685" r:id="rId6"/>
    <p:sldLayoutId id="2147483686" r:id="rId7"/>
    <p:sldLayoutId id="2147483687" r:id="rId8"/>
    <p:sldLayoutId id="2147483690" r:id="rId9"/>
    <p:sldLayoutId id="2147483724" r:id="rId10"/>
    <p:sldLayoutId id="2147483699" r:id="rId11"/>
    <p:sldLayoutId id="2147483701" r:id="rId12"/>
    <p:sldLayoutId id="214748372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69863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7145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600" kern="100" spc="-3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1400"/>
        </a:spcBef>
        <a:buFont typeface="Tahoma" panose="020B0604030504040204" pitchFamily="34" charset="0"/>
        <a:buChar char="​"/>
        <a:defRPr sz="2200" kern="100" spc="-5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79000"/>
        </a:lnSpc>
        <a:spcBef>
          <a:spcPts val="200"/>
        </a:spcBef>
        <a:spcAft>
          <a:spcPts val="800"/>
        </a:spcAft>
        <a:buFont typeface="Tahoma" panose="020B0604030504040204" pitchFamily="34" charset="0"/>
        <a:buChar char="​"/>
        <a:defRPr sz="1400" b="1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defRPr sz="14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0.emf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image" Target="../media/image33.png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hyperlink" Target="https://csrc.nist.gov/publications/detail/sp/800-207/final" TargetMode="Externa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5" Type="http://schemas.openxmlformats.org/officeDocument/2006/relationships/image" Target="../media/image35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4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5" Type="http://schemas.openxmlformats.org/officeDocument/2006/relationships/image" Target="../media/image38.png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0.bin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hyperlink" Target="https://support.zoom.us/hc/en-us/articles/360031768011-New-updates-for-Virtual-Desktop-Infrastructure-VDI-" TargetMode="External"/><Relationship Id="rId5" Type="http://schemas.openxmlformats.org/officeDocument/2006/relationships/hyperlink" Target="https://azure.microsoft.com/en-us/services/virtual-desktop/assessment/" TargetMode="Externa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hyperlink" Target="https://bit.ly/msandbunv" TargetMode="External"/><Relationship Id="rId5" Type="http://schemas.openxmlformats.org/officeDocument/2006/relationships/image" Target="../media/image41.emf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5" Type="http://schemas.openxmlformats.org/officeDocument/2006/relationships/image" Target="../media/image42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43.png"/><Relationship Id="rId5" Type="http://schemas.openxmlformats.org/officeDocument/2006/relationships/hyperlink" Target="https://docs.vmware.com/en/VMware-Horizon-Cloud-Service/services/rn/horizon-service-relnotes.html#wn20210309" TargetMode="External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2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5" Type="http://schemas.openxmlformats.org/officeDocument/2006/relationships/image" Target="../media/image48.png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6" Type="http://schemas.openxmlformats.org/officeDocument/2006/relationships/hyperlink" Target="https://techcommunity.microsoft.com/t5/microsoft-security-baselines/security-baseline-final-for-chromium-based-microsoft-edge/ba-p/1111863" TargetMode="External"/><Relationship Id="rId5" Type="http://schemas.openxmlformats.org/officeDocument/2006/relationships/image" Target="../media/image51.gif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6" Type="http://schemas.openxmlformats.org/officeDocument/2006/relationships/image" Target="../media/image54.png"/><Relationship Id="rId5" Type="http://schemas.openxmlformats.org/officeDocument/2006/relationships/hyperlink" Target="https://news.microsoft.com/ignite-march-2021-book-of-news/" TargetMode="External"/><Relationship Id="rId4" Type="http://schemas.openxmlformats.org/officeDocument/2006/relationships/image" Target="../media/image2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6" Type="http://schemas.openxmlformats.org/officeDocument/2006/relationships/image" Target="../media/image55.png"/><Relationship Id="rId5" Type="http://schemas.openxmlformats.org/officeDocument/2006/relationships/hyperlink" Target="https://docs.microsoft.com/en-us/graph/api/resources/virtualendpoint?view=graph-rest-beta" TargetMode="External"/><Relationship Id="rId4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6" Type="http://schemas.openxmlformats.org/officeDocument/2006/relationships/image" Target="../media/image57.png"/><Relationship Id="rId5" Type="http://schemas.openxmlformats.org/officeDocument/2006/relationships/hyperlink" Target="https://techcommunity.microsoft.com/t5/core-infrastructure-and-security/msix-batch-conversion-of-your-app-v-5-packages/ba-p/1925461" TargetMode="External"/><Relationship Id="rId4" Type="http://schemas.openxmlformats.org/officeDocument/2006/relationships/image" Target="../media/image20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o-euc.com/" TargetMode="External"/><Relationship Id="rId3" Type="http://schemas.openxmlformats.org/officeDocument/2006/relationships/oleObject" Target="../embeddings/oleObject18.bin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image" Target="../media/image58.png"/><Relationship Id="rId5" Type="http://schemas.openxmlformats.org/officeDocument/2006/relationships/hyperlink" Target="https://t.co/8Hq6as4K3o?amp=1" TargetMode="External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5" Type="http://schemas.openxmlformats.org/officeDocument/2006/relationships/image" Target="../media/image60.emf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20.emf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hyperlink" Target="https://t.co/qDkIXst3tM?amp=1" TargetMode="External"/><Relationship Id="rId5" Type="http://schemas.openxmlformats.org/officeDocument/2006/relationships/image" Target="../media/image67.jpeg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jakewalsh90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hyperlink" Target="https://docs.citrix.com/en-us/citrix-adc/current-release/aaa-tm/single-sign-on-types/enable-sso-for-auth-pol.htm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69562" y="0"/>
            <a:ext cx="3622438" cy="6858000"/>
            <a:chOff x="258790" y="0"/>
            <a:chExt cx="3622438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13" t="32820" r="33572" b="33388"/>
            <a:stretch/>
          </p:blipFill>
          <p:spPr>
            <a:xfrm>
              <a:off x="258795" y="0"/>
              <a:ext cx="3622429" cy="231743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1" t="31668" r="13423" b="3643"/>
            <a:stretch/>
          </p:blipFill>
          <p:spPr>
            <a:xfrm>
              <a:off x="258791" y="2313832"/>
              <a:ext cx="3622433" cy="22787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5" t="36288" r="2441" b="10760"/>
            <a:stretch/>
          </p:blipFill>
          <p:spPr>
            <a:xfrm>
              <a:off x="258795" y="4592595"/>
              <a:ext cx="3622429" cy="226540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58791" y="1718808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8790" y="3997572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8795" y="6262977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843" y="1718809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LEARN.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843" y="4022393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SHARE.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843" y="6273225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CONNECT.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8975" y="1879910"/>
            <a:ext cx="6997963" cy="3146606"/>
            <a:chOff x="4436189" y="1718808"/>
            <a:chExt cx="6997963" cy="3146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89" y="1718808"/>
              <a:ext cx="6997963" cy="20544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31789" y="4496082"/>
              <a:ext cx="510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16297"/>
                  </a:solidFill>
                  <a:latin typeface="Calibri Light" charset="0"/>
                  <a:ea typeface="Calibri Light" charset="0"/>
                  <a:cs typeface="Calibri Light" charset="0"/>
                </a:rPr>
                <a:t>WWW.MYCUGC.ORG</a:t>
              </a:r>
              <a:r>
                <a:rPr lang="en-US" dirty="0">
                  <a:solidFill>
                    <a:schemeClr val="bg2"/>
                  </a:solidFill>
                  <a:latin typeface="Calibri Light" charset="0"/>
                  <a:ea typeface="Calibri Light" charset="0"/>
                  <a:cs typeface="Calibri Light" charset="0"/>
                </a:rPr>
                <a:t> </a:t>
              </a:r>
              <a:endParaRPr lang="en-US" dirty="0">
                <a:solidFill>
                  <a:srgbClr val="316297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31789" y="3911307"/>
              <a:ext cx="5102363" cy="584775"/>
            </a:xfrm>
            <a:prstGeom prst="rect">
              <a:avLst/>
            </a:prstGeom>
            <a:solidFill>
              <a:srgbClr val="31629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JOIN 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3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5C6381-1430-4A01-A340-37E8A52A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038" y="376066"/>
            <a:ext cx="9667875" cy="1333699"/>
          </a:xfrm>
        </p:spPr>
        <p:txBody>
          <a:bodyPr/>
          <a:lstStyle/>
          <a:p>
            <a:r>
              <a:rPr lang="nb-NO" sz="2400" b="1" dirty="0"/>
              <a:t>Still needs a lot of patching...</a:t>
            </a:r>
            <a:br>
              <a:rPr lang="nb-NO" sz="2400" b="1" dirty="0"/>
            </a:br>
            <a:endParaRPr lang="nb-NO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987C8-15C9-4B46-A8AE-5F1FA1EE7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54" y="1188487"/>
            <a:ext cx="6572250" cy="1885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FDC7D3-F84A-48B5-A2E8-833EA7A5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08" y="4426987"/>
            <a:ext cx="6553200" cy="1628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71CAD-8C05-4DEE-A1F8-23DDF96BC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6382" y="2817262"/>
            <a:ext cx="6753225" cy="1609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A095B3-2646-426F-9B7C-DD0E4954DB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8176" y="1188487"/>
            <a:ext cx="6724650" cy="173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C99D7E-DC3D-4E05-A14C-56C9CC45D6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6344" y="4440983"/>
            <a:ext cx="6486525" cy="1581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357E33-A957-4A72-B94B-E9718139B7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167" y="1334265"/>
            <a:ext cx="5436177" cy="4575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F2040D-4C93-42DF-BD3C-19BBFB5F22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1821" y="2417017"/>
            <a:ext cx="62198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5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Is two factor enough? (no...)</a:t>
            </a:r>
          </a:p>
        </p:txBody>
      </p:sp>
      <p:pic>
        <p:nvPicPr>
          <p:cNvPr id="7" name="Picture 2" descr="Ransomware groups continue to target healthcare, critical services; here's  how to reduce risk - Microsoft Security">
            <a:extLst>
              <a:ext uri="{FF2B5EF4-FFF2-40B4-BE49-F238E27FC236}">
                <a16:creationId xmlns:a16="http://schemas.microsoft.com/office/drawing/2014/main" id="{587C041A-8101-4A16-A126-98F6D8116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826" y="2061246"/>
            <a:ext cx="6106174" cy="305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F2D619-0B01-44D0-B425-C6F287D974DF}"/>
              </a:ext>
            </a:extLst>
          </p:cNvPr>
          <p:cNvSpPr txBox="1">
            <a:spLocks/>
          </p:cNvSpPr>
          <p:nvPr/>
        </p:nvSpPr>
        <p:spPr>
          <a:xfrm>
            <a:off x="493894" y="1253330"/>
            <a:ext cx="5944743" cy="52709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Ransomware is ufortunately </a:t>
            </a:r>
            <a:r>
              <a:rPr lang="nb-NO" sz="1700" u="sng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big business</a:t>
            </a:r>
            <a:endParaRPr lang="nb-NO" sz="1700" b="1" u="sng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65% of all ransomware attacks start via phising campaigns</a:t>
            </a: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Other attack vectors: Identity, Vulnerabilities, </a:t>
            </a:r>
            <a:b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&amp; Brute-force</a:t>
            </a: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Attacks happening about every 11th second</a:t>
            </a: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85% of all ransomware attacks are aimed against </a:t>
            </a:r>
            <a:b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Windows enviroments</a:t>
            </a:r>
          </a:p>
          <a:p>
            <a:pPr lvl="1">
              <a:lnSpc>
                <a:spcPct val="160000"/>
              </a:lnSpc>
            </a:pPr>
            <a:r>
              <a:rPr lang="nb-NO" sz="15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ESXi, Mac OSX, Linux</a:t>
            </a: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Seeing alot more vulnerabilities comparing 2019 to 2020</a:t>
            </a:r>
          </a:p>
          <a:p>
            <a:pPr>
              <a:lnSpc>
                <a:spcPct val="160000"/>
              </a:lnSpc>
            </a:pP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Ransomware 2.0 aiming more at data exfiltration </a:t>
            </a:r>
            <a:r>
              <a:rPr lang="nb-NO" sz="1700" dirty="0"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  </a:t>
            </a:r>
            <a:endParaRPr lang="nb-NO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3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So where does Zero-Trust and SASE fit in?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BCA003-DF1C-4045-B3FB-2F88D60862DA}"/>
              </a:ext>
            </a:extLst>
          </p:cNvPr>
          <p:cNvSpPr txBox="1">
            <a:spLocks/>
          </p:cNvSpPr>
          <p:nvPr/>
        </p:nvSpPr>
        <p:spPr>
          <a:xfrm>
            <a:off x="493894" y="1253331"/>
            <a:ext cx="5602106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Zero-Trust (Trust no one) Treat everyone as hostile</a:t>
            </a: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Dynamic evaluation of the risk (Not just at initial connection)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Risk often determined by (User, Device, Session, Transport)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 often requires large datasets to predict abnormal traffic patters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More</a:t>
            </a:r>
            <a:r>
              <a:rPr lang="en-US" sz="1600" strike="sngStrike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Sleeping 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(Reading Material) </a:t>
            </a: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  <a:hlinkClick r:id="rId5"/>
              </a:rPr>
              <a:t>SP 800-207, Zero Trust Architecture | CSRC (nist.gov)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Every vendor “jumping onboard” </a:t>
            </a: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0AEEA-AAA5-42DA-966A-B1F115D0ED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6836" y="1586204"/>
            <a:ext cx="6277741" cy="42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71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What About SASE?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BCA003-DF1C-4045-B3FB-2F88D60862DA}"/>
              </a:ext>
            </a:extLst>
          </p:cNvPr>
          <p:cNvSpPr txBox="1">
            <a:spLocks/>
          </p:cNvSpPr>
          <p:nvPr/>
        </p:nvSpPr>
        <p:spPr>
          <a:xfrm>
            <a:off x="493893" y="1253331"/>
            <a:ext cx="6184379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Another hype train?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new architectual model for future networking and security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delivery of decentralized security services combined with cloud based services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Combining a package of technologies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SD-WAN – More Intelligent Traffic Flow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Secure Web Gateway  - Web Security Mechanisms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Cloud App Security Broker – API Integerated Security to Cloud Services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Zero-Trust Network Access – Handling access to applications and services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Firewall As A Service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more! Depending on vendor...</a:t>
            </a: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B434E7-78F9-443B-B125-1EB36214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8272" y="1579173"/>
            <a:ext cx="4853862" cy="412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1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Zero-Trust solutions and services from vendors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BCA003-DF1C-4045-B3FB-2F88D60862DA}"/>
              </a:ext>
            </a:extLst>
          </p:cNvPr>
          <p:cNvSpPr txBox="1">
            <a:spLocks/>
          </p:cNvSpPr>
          <p:nvPr/>
        </p:nvSpPr>
        <p:spPr>
          <a:xfrm>
            <a:off x="493894" y="1253331"/>
            <a:ext cx="5602106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AF5597D-39C2-4130-8575-9D18153D9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033671"/>
              </p:ext>
            </p:extLst>
          </p:nvPr>
        </p:nvGraphicFramePr>
        <p:xfrm>
          <a:off x="347465" y="1040670"/>
          <a:ext cx="11262887" cy="5469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155">
                  <a:extLst>
                    <a:ext uri="{9D8B030D-6E8A-4147-A177-3AD203B41FA5}">
                      <a16:colId xmlns:a16="http://schemas.microsoft.com/office/drawing/2014/main" val="3231850338"/>
                    </a:ext>
                  </a:extLst>
                </a:gridCol>
                <a:gridCol w="2888648">
                  <a:extLst>
                    <a:ext uri="{9D8B030D-6E8A-4147-A177-3AD203B41FA5}">
                      <a16:colId xmlns:a16="http://schemas.microsoft.com/office/drawing/2014/main" val="601774767"/>
                    </a:ext>
                  </a:extLst>
                </a:gridCol>
                <a:gridCol w="2742079">
                  <a:extLst>
                    <a:ext uri="{9D8B030D-6E8A-4147-A177-3AD203B41FA5}">
                      <a16:colId xmlns:a16="http://schemas.microsoft.com/office/drawing/2014/main" val="4237765072"/>
                    </a:ext>
                  </a:extLst>
                </a:gridCol>
                <a:gridCol w="3342005">
                  <a:extLst>
                    <a:ext uri="{9D8B030D-6E8A-4147-A177-3AD203B41FA5}">
                      <a16:colId xmlns:a16="http://schemas.microsoft.com/office/drawing/2014/main" val="2087879275"/>
                    </a:ext>
                  </a:extLst>
                </a:gridCol>
              </a:tblGrid>
              <a:tr h="544128">
                <a:tc>
                  <a:txBody>
                    <a:bodyPr/>
                    <a:lstStyle/>
                    <a:p>
                      <a:r>
                        <a:rPr lang="nb-NO" sz="2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Product</a:t>
                      </a:r>
                      <a:endParaRPr lang="en-US" sz="2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Microsoft</a:t>
                      </a:r>
                      <a:endParaRPr lang="en-US" sz="2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Citrix</a:t>
                      </a:r>
                      <a:endParaRPr lang="en-US" sz="2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VMware</a:t>
                      </a:r>
                      <a:endParaRPr lang="en-US" sz="2400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79675"/>
                  </a:ext>
                </a:extLst>
              </a:tr>
              <a:tr h="732958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Zero-Trust Network Access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 Conditinal Access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Citrix Workspace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Workspace One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888366"/>
                  </a:ext>
                </a:extLst>
              </a:tr>
              <a:tr h="544128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Identity Service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Azure Active Directory, Okta, Gateway (RADIUS), SAML, Duo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Workspace One Access, RADIUS, SAML, Duo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900227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Device Management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Endpoint Manager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Citrix Endpoint Manager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UEM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50971"/>
                  </a:ext>
                </a:extLst>
              </a:tr>
              <a:tr h="272064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EDR (Endpoint Detection and Response) 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Defender for Endpoint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N/A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Carbon Black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3752913"/>
                  </a:ext>
                </a:extLst>
              </a:tr>
              <a:tr h="345719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Secure Web Gateway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App Security / Defender ATP (Sort of...)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Citrix Secure Workspace Access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Cloud Web Security (by Menlo Security)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26893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 Firewall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Citrix Web App Firewall Service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NSX Cloud Firewall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  <a:p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11007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Remote Browser Isolation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Citrix Secure Browser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(By Menlo Security) 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720585"/>
                  </a:ext>
                </a:extLst>
              </a:tr>
              <a:tr h="544128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SD-WAN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N/A (Azure Virtual WAN) but only in Azure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Citrix SD-WAN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SD-WAN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410054"/>
                  </a:ext>
                </a:extLst>
              </a:tr>
              <a:tr h="544128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Cloud Access Security Broker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Cloud App Security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Built-in or Cloud App Security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(By Menlo Security)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857932"/>
                  </a:ext>
                </a:extLst>
              </a:tr>
              <a:tr h="544128">
                <a:tc>
                  <a:txBody>
                    <a:bodyPr/>
                    <a:lstStyle/>
                    <a:p>
                      <a:r>
                        <a:rPr lang="nb-NO" sz="1200" b="1" dirty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Threat Intelligence</a:t>
                      </a:r>
                      <a:endParaRPr lang="en-US" sz="1200" b="1" dirty="0">
                        <a:latin typeface="Segoe UI Semibold" panose="020B07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Microsoft Security Graph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Citrix Analytics for Security and Microsoft Security Graph</a:t>
                      </a:r>
                    </a:p>
                    <a:p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200" dirty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VMware Edge Network Intelligence</a:t>
                      </a:r>
                      <a:endParaRPr lang="en-US" sz="12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700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5442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Threat Intelligence and Analytics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BCA003-DF1C-4045-B3FB-2F88D60862DA}"/>
              </a:ext>
            </a:extLst>
          </p:cNvPr>
          <p:cNvSpPr txBox="1">
            <a:spLocks/>
          </p:cNvSpPr>
          <p:nvPr/>
        </p:nvSpPr>
        <p:spPr>
          <a:xfrm>
            <a:off x="493894" y="1253331"/>
            <a:ext cx="5602106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146" name="Picture 2" descr="What Is Citrix Analytics? Security and Performance Analytics Solutions -  Citrix Philippines">
            <a:extLst>
              <a:ext uri="{FF2B5EF4-FFF2-40B4-BE49-F238E27FC236}">
                <a16:creationId xmlns:a16="http://schemas.microsoft.com/office/drawing/2014/main" id="{4DFFF262-4828-4E06-A3CA-644089BE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14" y="1253331"/>
            <a:ext cx="4919870" cy="190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isk Scoring">
            <a:extLst>
              <a:ext uri="{FF2B5EF4-FFF2-40B4-BE49-F238E27FC236}">
                <a16:creationId xmlns:a16="http://schemas.microsoft.com/office/drawing/2014/main" id="{784BFAD5-64B8-4EA5-B63E-555B3A4D0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262" y="3377827"/>
            <a:ext cx="3410124" cy="249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37E06C-854F-4EB1-B53D-BB443EA805CC}"/>
              </a:ext>
            </a:extLst>
          </p:cNvPr>
          <p:cNvSpPr txBox="1"/>
          <p:nvPr/>
        </p:nvSpPr>
        <p:spPr>
          <a:xfrm>
            <a:off x="1067135" y="1460399"/>
            <a:ext cx="3153104" cy="12311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Citrix Analytics for Security</a:t>
            </a:r>
          </a:p>
          <a:p>
            <a:r>
              <a:rPr lang="nb-NO" sz="1400" b="1" dirty="0"/>
              <a:t>+ Microsoft Graph Security Risk indicators</a:t>
            </a:r>
          </a:p>
          <a:p>
            <a:r>
              <a:rPr lang="nb-NO" sz="1400" b="1" dirty="0"/>
              <a:t>+ Active Directory</a:t>
            </a:r>
          </a:p>
          <a:p>
            <a:r>
              <a:rPr lang="nb-NO" sz="1400" b="1" dirty="0"/>
              <a:t>+ Splunk</a:t>
            </a:r>
            <a:endParaRPr 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A8711-C163-48B0-8AF6-C8CF2B2B9558}"/>
              </a:ext>
            </a:extLst>
          </p:cNvPr>
          <p:cNvSpPr txBox="1"/>
          <p:nvPr/>
        </p:nvSpPr>
        <p:spPr>
          <a:xfrm>
            <a:off x="1067135" y="3836525"/>
            <a:ext cx="31531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</a:rPr>
              <a:t>Workspace ONE Intelligence Risk Analytics</a:t>
            </a:r>
          </a:p>
          <a:p>
            <a:r>
              <a:rPr lang="en-US" sz="1400" b="1" dirty="0"/>
              <a:t>+ Carbon Black Cloud</a:t>
            </a:r>
          </a:p>
          <a:p>
            <a:r>
              <a:rPr lang="en-US" sz="1400" b="1" dirty="0"/>
              <a:t>+ VMware Threat Network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1BBE41-B019-4A0A-A7C6-F9F6CCE9816E}"/>
              </a:ext>
            </a:extLst>
          </p:cNvPr>
          <p:cNvCxnSpPr>
            <a:stCxn id="3" idx="3"/>
            <a:endCxn id="6146" idx="1"/>
          </p:cNvCxnSpPr>
          <p:nvPr/>
        </p:nvCxnSpPr>
        <p:spPr>
          <a:xfrm>
            <a:off x="4220239" y="2075952"/>
            <a:ext cx="1076975" cy="129963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F24B50-FD8D-4CF4-9D3D-F7547C5A92B2}"/>
              </a:ext>
            </a:extLst>
          </p:cNvPr>
          <p:cNvCxnSpPr>
            <a:endCxn id="6148" idx="1"/>
          </p:cNvCxnSpPr>
          <p:nvPr/>
        </p:nvCxnSpPr>
        <p:spPr>
          <a:xfrm>
            <a:off x="3985523" y="4375134"/>
            <a:ext cx="1985739" cy="249319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829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95206" y="395943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So much Analytics.... Across different sources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BCA003-DF1C-4045-B3FB-2F88D60862DA}"/>
              </a:ext>
            </a:extLst>
          </p:cNvPr>
          <p:cNvSpPr txBox="1">
            <a:spLocks/>
          </p:cNvSpPr>
          <p:nvPr/>
        </p:nvSpPr>
        <p:spPr>
          <a:xfrm>
            <a:off x="493894" y="1253331"/>
            <a:ext cx="5602106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7E06C-854F-4EB1-B53D-BB443EA805CC}"/>
              </a:ext>
            </a:extLst>
          </p:cNvPr>
          <p:cNvSpPr txBox="1"/>
          <p:nvPr/>
        </p:nvSpPr>
        <p:spPr>
          <a:xfrm>
            <a:off x="1067135" y="1460399"/>
            <a:ext cx="315310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1600" b="1" dirty="0"/>
              <a:t>- Citrix Analytics for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6A8711-C163-48B0-8AF6-C8CF2B2B9558}"/>
              </a:ext>
            </a:extLst>
          </p:cNvPr>
          <p:cNvSpPr txBox="1"/>
          <p:nvPr/>
        </p:nvSpPr>
        <p:spPr>
          <a:xfrm>
            <a:off x="1067135" y="2454204"/>
            <a:ext cx="3153104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</a:rPr>
              <a:t>- VMware Workspace ONE Intelligence</a:t>
            </a:r>
          </a:p>
          <a:p>
            <a:r>
              <a:rPr lang="en-US" sz="1600" b="1" i="0" dirty="0">
                <a:effectLst/>
              </a:rPr>
              <a:t>Digital Employee Experience Management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806E7-3CFF-4040-AE77-ABEADD904129}"/>
              </a:ext>
            </a:extLst>
          </p:cNvPr>
          <p:cNvSpPr txBox="1"/>
          <p:nvPr/>
        </p:nvSpPr>
        <p:spPr>
          <a:xfrm>
            <a:off x="1067135" y="4650707"/>
            <a:ext cx="315310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i="0" dirty="0">
                <a:effectLst/>
              </a:rPr>
              <a:t>-     Microsoft Desktop Analytics</a:t>
            </a:r>
          </a:p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Workspace Analytics</a:t>
            </a:r>
          </a:p>
          <a:p>
            <a:pPr marL="285750" indent="-285750">
              <a:buFontTx/>
              <a:buChar char="-"/>
            </a:pPr>
            <a:r>
              <a:rPr lang="en-US" sz="1600" b="1" i="0" dirty="0">
                <a:effectLst/>
              </a:rPr>
              <a:t>Endpoint Analytics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83CD9-678F-4C4D-9A7E-2C8197CB2DA0}"/>
              </a:ext>
            </a:extLst>
          </p:cNvPr>
          <p:cNvSpPr txBox="1"/>
          <p:nvPr/>
        </p:nvSpPr>
        <p:spPr>
          <a:xfrm>
            <a:off x="5899456" y="1383454"/>
            <a:ext cx="5118203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Data Sources: </a:t>
            </a:r>
          </a:p>
          <a:p>
            <a:r>
              <a:rPr lang="nb-NO" sz="1400" dirty="0"/>
              <a:t>	- Citrix Virtual Apps and Desktop</a:t>
            </a:r>
          </a:p>
          <a:p>
            <a:r>
              <a:rPr lang="nb-NO" sz="1400" dirty="0"/>
              <a:t>	- Citrix Gateway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9197DE-B5EE-4563-8955-CDB3136064C9}"/>
              </a:ext>
            </a:extLst>
          </p:cNvPr>
          <p:cNvSpPr txBox="1"/>
          <p:nvPr/>
        </p:nvSpPr>
        <p:spPr>
          <a:xfrm>
            <a:off x="5899455" y="2556736"/>
            <a:ext cx="5118203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Data Sources: </a:t>
            </a:r>
          </a:p>
          <a:p>
            <a:r>
              <a:rPr lang="nb-NO" sz="1400" dirty="0"/>
              <a:t>	- Windows 10 Devices</a:t>
            </a:r>
          </a:p>
          <a:p>
            <a:r>
              <a:rPr lang="nb-NO" sz="1400" dirty="0"/>
              <a:t>	- Mobile Applications with Intelligence SDK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F20028-1779-4747-9907-B43D11CD399C}"/>
              </a:ext>
            </a:extLst>
          </p:cNvPr>
          <p:cNvSpPr txBox="1"/>
          <p:nvPr/>
        </p:nvSpPr>
        <p:spPr>
          <a:xfrm>
            <a:off x="5834718" y="3643802"/>
            <a:ext cx="5118203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Data Sources (Desktop Analytics): </a:t>
            </a:r>
          </a:p>
          <a:p>
            <a:r>
              <a:rPr lang="nb-NO" sz="1400" dirty="0"/>
              <a:t>	- Windows 7, Windows 8.1 &amp; Windows 10</a:t>
            </a:r>
          </a:p>
          <a:p>
            <a:r>
              <a:rPr lang="nb-NO" sz="1400" dirty="0"/>
              <a:t>	- Requires System Center Configuration Manager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CD190-FD6D-49F9-907A-66F39F95E694}"/>
              </a:ext>
            </a:extLst>
          </p:cNvPr>
          <p:cNvSpPr txBox="1"/>
          <p:nvPr/>
        </p:nvSpPr>
        <p:spPr>
          <a:xfrm>
            <a:off x="5834718" y="4608672"/>
            <a:ext cx="5118203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Data Sources (Workspace Analytics): </a:t>
            </a:r>
          </a:p>
          <a:p>
            <a:r>
              <a:rPr lang="nb-NO" sz="1400" dirty="0"/>
              <a:t>	- Office 365 or Microsoft 365 license</a:t>
            </a:r>
          </a:p>
          <a:p>
            <a:r>
              <a:rPr lang="nb-NO" sz="1400" dirty="0"/>
              <a:t>	- Enterprise Agreement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BEC4C5-E43B-44A0-B896-08124426330C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4220239" y="2956846"/>
            <a:ext cx="1679216" cy="35967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D9F093-53BC-494D-A995-FD45A9927C1E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4220239" y="4043912"/>
            <a:ext cx="1614479" cy="1022294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3AC768-CD16-444B-885B-BDF775D715C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4220239" y="5008782"/>
            <a:ext cx="1614479" cy="57424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1786E4-6172-4039-AE9F-D8ACB5D3F800}"/>
              </a:ext>
            </a:extLst>
          </p:cNvPr>
          <p:cNvCxnSpPr>
            <a:endCxn id="12" idx="1"/>
          </p:cNvCxnSpPr>
          <p:nvPr/>
        </p:nvCxnSpPr>
        <p:spPr>
          <a:xfrm>
            <a:off x="4220239" y="1783563"/>
            <a:ext cx="1679217" cy="1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5B99DE9-A9F3-4625-9B6C-38BA2FF4D7FC}"/>
              </a:ext>
            </a:extLst>
          </p:cNvPr>
          <p:cNvSpPr txBox="1"/>
          <p:nvPr/>
        </p:nvSpPr>
        <p:spPr>
          <a:xfrm>
            <a:off x="5834718" y="5547275"/>
            <a:ext cx="5118203" cy="8002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b="1" dirty="0"/>
              <a:t>Data Sources (Endpoint Analytics): </a:t>
            </a:r>
          </a:p>
          <a:p>
            <a:r>
              <a:rPr lang="nb-NO" sz="1400" dirty="0"/>
              <a:t>	- Windows 10</a:t>
            </a:r>
          </a:p>
          <a:p>
            <a:r>
              <a:rPr lang="nb-NO" sz="1400" dirty="0"/>
              <a:t>	- SCCM or Intune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7DCB168-60A9-4244-807F-88D7B874F4A8}"/>
              </a:ext>
            </a:extLst>
          </p:cNvPr>
          <p:cNvCxnSpPr>
            <a:stCxn id="11" idx="3"/>
            <a:endCxn id="26" idx="1"/>
          </p:cNvCxnSpPr>
          <p:nvPr/>
        </p:nvCxnSpPr>
        <p:spPr>
          <a:xfrm>
            <a:off x="4220239" y="5066206"/>
            <a:ext cx="1614479" cy="881179"/>
          </a:xfrm>
          <a:prstGeom prst="straightConnector1">
            <a:avLst/>
          </a:prstGeom>
          <a:ln w="127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7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200" b="1" dirty="0"/>
              <a:t>Modern Workplace and passwordless authentication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EEDEE3-07EF-42E2-AA91-2F5D76A99615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184379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Can we get away from using passwords please?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Pretty much built-into Windows now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Now also GA within Azure Active Directory</a:t>
            </a:r>
          </a:p>
          <a:p>
            <a:pPr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Also supported for Hybrid Scenarioes</a:t>
            </a:r>
          </a:p>
          <a:p>
            <a:pPr lvl="1">
              <a:lnSpc>
                <a:spcPct val="150000"/>
              </a:lnSpc>
            </a:pPr>
            <a:r>
              <a:rPr lang="en-US" sz="1400" b="0" i="0" dirty="0">
                <a:solidFill>
                  <a:srgbClr val="171717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Windows-Integrated authentication</a:t>
            </a:r>
            <a:endParaRPr lang="nb-NO" sz="1400" b="0" i="0" dirty="0">
              <a:solidFill>
                <a:srgbClr val="171717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 sz="14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NTLM Authentication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IIS Authentication</a:t>
            </a:r>
          </a:p>
          <a:p>
            <a:pPr>
              <a:lnSpc>
                <a:spcPct val="150000"/>
              </a:lnSpc>
            </a:pPr>
            <a:r>
              <a:rPr lang="nb-NO" sz="18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Does it work with Citrix/VMware/WVD?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Citrix FAS and Azure AD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VMware Mobile SSO and or Azure AD</a:t>
            </a:r>
          </a:p>
          <a:p>
            <a:pPr lvl="1">
              <a:lnSpc>
                <a:spcPct val="150000"/>
              </a:lnSpc>
            </a:pPr>
            <a:r>
              <a:rPr lang="nb-NO" sz="14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WVD – Almost... For web-front end but not full SSO</a:t>
            </a: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074" name="Picture 2" descr="thumbnail image 5 of blog post titled &#10; &#10; &#10;  &#10; &#10; &#10; &#10;    &#10;  &#10;   &#10;    &#10;      &#10;       Passwordless authentication is now generally available!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B62AA618-0BAF-4558-961F-00DF0AC7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08" y="1912218"/>
            <a:ext cx="6622918" cy="331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621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Feature updates from Microsoft/Citrix/VMware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08B1-8C6F-4176-874C-B1F79CA5197B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184379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Windows Virtual Desktop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Metadata in West Europe 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RDP Shortpath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Defender for Endpoint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MSIX App Attach Public Preview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Screen Capture Protection 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Monitor for WVD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Multiple new regions where control/data plane now placed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hlinkClick r:id="rId5"/>
              </a:rPr>
              <a:t>https://azure.microsoft.com/en-us/services/virtual-desktop/assessment/</a:t>
            </a: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Teams Optimized offloading using WebSocket + Zoom Support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hlinkClick r:id="rId6"/>
              </a:rPr>
              <a:t>New updates for Virtual Desktop Infrastructure (VDI) – Zoom Help Center</a:t>
            </a: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Start on User Connect (Coming)</a:t>
            </a: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098" name="Picture 2" descr="Windows Virtual Desktop Traffic Flow and GPU Workloads | Marius Sandbu">
            <a:extLst>
              <a:ext uri="{FF2B5EF4-FFF2-40B4-BE49-F238E27FC236}">
                <a16:creationId xmlns:a16="http://schemas.microsoft.com/office/drawing/2014/main" id="{B85C1294-D40B-4222-A399-EECECC7AF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152" y="1362778"/>
            <a:ext cx="6184380" cy="178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55E206-9D09-4B72-A46E-BBAD08AF9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9890" y="3570720"/>
            <a:ext cx="4747423" cy="20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51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136125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Windows Virtual Desktop and 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32A55-5B66-4836-82EC-9C657A1AE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4331" y="848541"/>
            <a:ext cx="5339824" cy="5211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5394CB-4BC2-45AB-9940-0CF7166989E1}"/>
              </a:ext>
            </a:extLst>
          </p:cNvPr>
          <p:cNvSpPr txBox="1"/>
          <p:nvPr/>
        </p:nvSpPr>
        <p:spPr>
          <a:xfrm>
            <a:off x="7335694" y="6075775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Visio: </a:t>
            </a:r>
            <a:r>
              <a:rPr lang="en-US" b="1" dirty="0">
                <a:latin typeface="Segoe UI Semibold" panose="020B0702040204020203" pitchFamily="34" charset="0"/>
                <a:cs typeface="Segoe UI Semibold" panose="020B0702040204020203" pitchFamily="34" charset="0"/>
                <a:hlinkClick r:id="rId6"/>
              </a:rPr>
              <a:t>https://bit.ly/msandbunv</a:t>
            </a: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F4F2C93-7F5B-4EA2-955C-AD85700B4603}"/>
              </a:ext>
            </a:extLst>
          </p:cNvPr>
          <p:cNvSpPr txBox="1">
            <a:spLocks/>
          </p:cNvSpPr>
          <p:nvPr/>
        </p:nvSpPr>
        <p:spPr>
          <a:xfrm>
            <a:off x="453475" y="1342667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WVD can consist of many moving components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AIB, Azure ARM, Azure Monitor, Azure AD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Cloud Native or rely on 3.party management to abstract away?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WVD has a big ecosystem already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Recent support by new thin client vendors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Integration ecosystem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lot of great community offerings!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Enhanced Management Capabilities</a:t>
            </a: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792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FEDC9-CC47-384B-AAF5-A005BA825CC3}"/>
              </a:ext>
            </a:extLst>
          </p:cNvPr>
          <p:cNvSpPr/>
          <p:nvPr/>
        </p:nvSpPr>
        <p:spPr>
          <a:xfrm>
            <a:off x="254000" y="6515100"/>
            <a:ext cx="2057400" cy="177800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9F20425-5145-C04F-87FB-CB96EF62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385413" y="2053458"/>
            <a:ext cx="7336226" cy="2751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F44B4-E5F1-9048-AC37-A34589CC17CA}"/>
              </a:ext>
            </a:extLst>
          </p:cNvPr>
          <p:cNvSpPr/>
          <p:nvPr/>
        </p:nvSpPr>
        <p:spPr>
          <a:xfrm>
            <a:off x="10236200" y="6057900"/>
            <a:ext cx="1701800" cy="800100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FFBCA-BFD0-9140-8E4E-BF2F61531CE0}"/>
              </a:ext>
            </a:extLst>
          </p:cNvPr>
          <p:cNvSpPr txBox="1"/>
          <p:nvPr/>
        </p:nvSpPr>
        <p:spPr>
          <a:xfrm>
            <a:off x="2658243" y="2421578"/>
            <a:ext cx="913570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chemeClr val="bg1"/>
                </a:solidFill>
              </a:rPr>
              <a:t>EUC State of the Union </a:t>
            </a:r>
            <a:r>
              <a:rPr lang="en-US" sz="6000" strike="sngStrike" dirty="0">
                <a:solidFill>
                  <a:schemeClr val="bg1"/>
                </a:solidFill>
              </a:rPr>
              <a:t>2020 </a:t>
            </a:r>
            <a:br>
              <a:rPr lang="en-US" sz="6000" strike="sngStrike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2021 Edition</a:t>
            </a:r>
            <a:br>
              <a:rPr lang="nb-NO" sz="1600" dirty="0">
                <a:solidFill>
                  <a:schemeClr val="bg1"/>
                </a:solidFill>
              </a:rPr>
            </a:br>
            <a:br>
              <a:rPr lang="nb-NO" sz="1600" dirty="0">
                <a:solidFill>
                  <a:schemeClr val="bg1"/>
                </a:solidFill>
              </a:rPr>
            </a:br>
            <a:r>
              <a:rPr lang="en-US" sz="1600" b="0" dirty="0">
                <a:solidFill>
                  <a:schemeClr val="bg1"/>
                </a:solidFill>
              </a:rPr>
              <a:t> </a:t>
            </a:r>
            <a:br>
              <a:rPr lang="en-US" sz="1600" b="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  <a:latin typeface="Avenir Light" panose="020B0402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216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40074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Feature updates from Microsoft/Citrix/VMware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08B1-8C6F-4176-874C-B1F79CA5197B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8391553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Citrix Cloud Virtual Apps and Desktops</a:t>
            </a:r>
          </a:p>
          <a:p>
            <a:pPr lvl="1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Service continuity for Citrix Cloud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 Studio (Preview)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storing machine images in Azure Shared</a:t>
            </a:r>
            <a:b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nb-NO" sz="1600" dirty="0">
                <a:solidFill>
                  <a:srgbClr val="171717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Image Gallery</a:t>
            </a:r>
          </a:p>
          <a:p>
            <a:pPr lvl="1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Rendezvous protocol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DRAG AND DROP! </a:t>
            </a:r>
          </a:p>
          <a:p>
            <a:pPr lvl="1">
              <a:lnSpc>
                <a:spcPct val="150000"/>
              </a:lnSpc>
            </a:pPr>
            <a:r>
              <a:rPr lang="en-US" sz="1600" b="0" i="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Virtual Biometric Authentication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Protection Policies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Automated Configuration Tool (Script)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any SAML as Identity Provider</a:t>
            </a: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8B989E-BDC9-4BC5-84A4-CEF90F585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698" y="1667467"/>
            <a:ext cx="5465258" cy="454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0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Feature updates from Microsoft/Citrix/VMware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6208B1-8C6F-4176-874C-B1F79CA5197B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184379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VMware Workspace One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Tech Preview – Freestyle Orchestrator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Integrate with Azure Active Directory Conditional Access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Employee Onboarding within Intelligence Hub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 2012 release, COPY AND PASTE!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Mobile Flow integration with new</a:t>
            </a:r>
            <a:b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3.party applications within Hub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 Volumes in Azure available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MSIX AppAttach management via AppVolumes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Horizon Cloud – Rolling out into new locations with control plane</a:t>
            </a:r>
          </a:p>
          <a:p>
            <a:pPr lvl="1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So much new stuff for Horizon Cloud updates </a:t>
            </a: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 </a:t>
            </a:r>
          </a:p>
          <a:p>
            <a:pPr lvl="2">
              <a:lnSpc>
                <a:spcPct val="150000"/>
              </a:lnSpc>
            </a:pPr>
            <a:r>
              <a:rPr lang="en-US" sz="1200" dirty="0">
                <a:hlinkClick r:id="rId5"/>
              </a:rPr>
              <a:t>VMware Horizon Cloud Service Release Notes</a:t>
            </a:r>
            <a:endParaRPr lang="nb-NO" sz="12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b="0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F3C64C-7F9B-4B1C-B0F0-976A19343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24" y="1362142"/>
            <a:ext cx="6015546" cy="33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942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347465" y="333768"/>
            <a:ext cx="12101565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So where are we at Cloud support?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4F953D-F667-4160-B04A-6C7A22780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51902"/>
              </p:ext>
            </p:extLst>
          </p:nvPr>
        </p:nvGraphicFramePr>
        <p:xfrm>
          <a:off x="669081" y="1280918"/>
          <a:ext cx="10688397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6524">
                  <a:extLst>
                    <a:ext uri="{9D8B030D-6E8A-4147-A177-3AD203B41FA5}">
                      <a16:colId xmlns:a16="http://schemas.microsoft.com/office/drawing/2014/main" val="3822424983"/>
                    </a:ext>
                  </a:extLst>
                </a:gridCol>
                <a:gridCol w="2766859">
                  <a:extLst>
                    <a:ext uri="{9D8B030D-6E8A-4147-A177-3AD203B41FA5}">
                      <a16:colId xmlns:a16="http://schemas.microsoft.com/office/drawing/2014/main" val="2820224910"/>
                    </a:ext>
                  </a:extLst>
                </a:gridCol>
                <a:gridCol w="2546675">
                  <a:extLst>
                    <a:ext uri="{9D8B030D-6E8A-4147-A177-3AD203B41FA5}">
                      <a16:colId xmlns:a16="http://schemas.microsoft.com/office/drawing/2014/main" val="2082260261"/>
                    </a:ext>
                  </a:extLst>
                </a:gridCol>
                <a:gridCol w="2478339">
                  <a:extLst>
                    <a:ext uri="{9D8B030D-6E8A-4147-A177-3AD203B41FA5}">
                      <a16:colId xmlns:a16="http://schemas.microsoft.com/office/drawing/2014/main" val="1779852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Windows Virtual Desktop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Citrix Cloud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VMware Horizon 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2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Microsoft Azure IaaS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89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Google Cloud IaaS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Amazon Web Services IaaS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Not here either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Azure VMware Solutions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Don’t think 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Google Cloud VMware Engine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Hah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141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b="1" dirty="0"/>
                        <a:t>VMware on AWS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Not gonna happen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Yes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10875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591DCED-AFD2-4745-8666-FE33B06115CA}"/>
              </a:ext>
            </a:extLst>
          </p:cNvPr>
          <p:cNvSpPr txBox="1"/>
          <p:nvPr/>
        </p:nvSpPr>
        <p:spPr>
          <a:xfrm>
            <a:off x="744132" y="4502632"/>
            <a:ext cx="3266616" cy="12311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b="1" dirty="0"/>
              <a:t>Azure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WVD - No builtin provisioning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Citrix &amp; VMware has image provisoning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8A389-E5BF-41BE-941B-07323599AFD8}"/>
              </a:ext>
            </a:extLst>
          </p:cNvPr>
          <p:cNvSpPr txBox="1"/>
          <p:nvPr/>
        </p:nvSpPr>
        <p:spPr>
          <a:xfrm>
            <a:off x="4379971" y="4502632"/>
            <a:ext cx="3266616" cy="150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b="1" dirty="0"/>
              <a:t>Google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WVD – Not supported, (works technically) but control plane 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Citrix has image provisoning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8F536D-0418-4CC3-A54A-B5D0104F44CB}"/>
              </a:ext>
            </a:extLst>
          </p:cNvPr>
          <p:cNvSpPr txBox="1"/>
          <p:nvPr/>
        </p:nvSpPr>
        <p:spPr>
          <a:xfrm>
            <a:off x="8090862" y="4502632"/>
            <a:ext cx="3266616" cy="15081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nb-NO" sz="2000" b="1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WVD – Not supported, (works technically) but control plane in Azure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/>
              <a:t>Citrix has image provisoning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0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7735700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Cloud Updates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9FD6B9-5380-4FA6-9ED8-0386F02C7531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Azure + Microsoft 365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Firewall Premium – IDPS and TLS Inspection (In Preview)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Tunnel (Seperate Slide)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Defender for Mobile Devices (Android &amp; iOS)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 – DLP Engine for SaaS and Windows endpoints (Built on AIP)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Preview: Changing Performance Tier for Premium SSD Disks (without downtime)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SMB Multichannel Support for Azure Files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Backup Support for Azure Files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Automanage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Routing Preferneces (GA yesterday)</a:t>
            </a: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3C15138-8615-43C0-9486-643C813FD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087" y="1294164"/>
            <a:ext cx="4568179" cy="310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oute via Azure global network (cold potato routing)">
            <a:extLst>
              <a:ext uri="{FF2B5EF4-FFF2-40B4-BE49-F238E27FC236}">
                <a16:creationId xmlns:a16="http://schemas.microsoft.com/office/drawing/2014/main" id="{011CA792-35AE-4172-A36B-F894A0D1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48" y="5003498"/>
            <a:ext cx="4635062" cy="105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29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7735700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Cloud Updates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9FD6B9-5380-4FA6-9ED8-0386F02C7531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Amazon Web Services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Amazon Workspaces and new Streaming Protocol (WSP)</a:t>
            </a:r>
          </a:p>
          <a:p>
            <a:pPr lvl="2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Aimed at users with high-latency, bad connections</a:t>
            </a:r>
          </a:p>
          <a:p>
            <a:pPr lvl="2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 addition to PCOIP 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EC2 Mac instances! 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Smart card authentication for Workspaces</a:t>
            </a: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338" name="Picture 2" descr="AWS Announces Mac Instances for Amazon EC2">
            <a:extLst>
              <a:ext uri="{FF2B5EF4-FFF2-40B4-BE49-F238E27FC236}">
                <a16:creationId xmlns:a16="http://schemas.microsoft.com/office/drawing/2014/main" id="{9FA3B151-60C1-4335-B46F-DB3D3026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213" y="845236"/>
            <a:ext cx="4551451" cy="274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162EF-CC62-40A4-AD69-EE2F51856BE0}"/>
              </a:ext>
            </a:extLst>
          </p:cNvPr>
          <p:cNvSpPr txBox="1"/>
          <p:nvPr/>
        </p:nvSpPr>
        <p:spPr>
          <a:xfrm>
            <a:off x="493893" y="4059810"/>
            <a:ext cx="6094948" cy="1887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Google Cloud Platform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BeyondCorp Enterprise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Zero-Trust based upon Chrome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Ecosystem of partners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Introduction of Google Workspace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B03DA7AE-625A-4AEF-9019-81B321493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483" y="3676519"/>
            <a:ext cx="4354000" cy="259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677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7735700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Microsoft Tunnel (Preview)</a:t>
            </a:r>
          </a:p>
        </p:txBody>
      </p:sp>
      <p:pic>
        <p:nvPicPr>
          <p:cNvPr id="4098" name="Picture 2" descr="Learn about the Microsoft Tunnel VPN solution for Microsoft Intune - Azure  | Microsoft Docs">
            <a:extLst>
              <a:ext uri="{FF2B5EF4-FFF2-40B4-BE49-F238E27FC236}">
                <a16:creationId xmlns:a16="http://schemas.microsoft.com/office/drawing/2014/main" id="{D640F607-C2A6-45E4-AC34-8EF6C827E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08" y="1463518"/>
            <a:ext cx="5819192" cy="318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44CC73-F422-4D08-92FF-BBF17999619E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VPN Gateway Solution for Intune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Runs as Docker Container on Linux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Supported for iOS and Android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After Ignite (Integrated with Defender app)</a:t>
            </a:r>
          </a:p>
          <a:p>
            <a:pPr lvl="2">
              <a:lnSpc>
                <a:spcPct val="150000"/>
              </a:lnSpc>
            </a:pPr>
            <a:r>
              <a:rPr lang="nb-NO" sz="14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Public Preview soon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Uses Azure AD to authenticate 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Also means Conditional Access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Manual connections or or-demand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Per-App VPN or Full Tunnel</a:t>
            </a:r>
          </a:p>
          <a:p>
            <a:pPr lvl="1">
              <a:lnSpc>
                <a:spcPct val="150000"/>
              </a:lnSpc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Automatically updated when new release</a:t>
            </a: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solidFill>
                <a:srgbClr val="000000"/>
              </a:solidFill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solidFill>
                <a:srgbClr val="171717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568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7735700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strike="sngStrike" dirty="0"/>
              <a:t>NetScaler </a:t>
            </a:r>
            <a:r>
              <a:rPr lang="nb-NO" sz="3733" b="1" dirty="0"/>
              <a:t>ADC Updates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DCC3C78-37CD-4D85-BA98-5CD72E8FEB44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Citrix NetScaler ADC support with Accelerated Networking in Azure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ADC Support for Azure Stack Hub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VMware ESX 7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13.0 – 76.x supports ESX 7 Update 1</a:t>
            </a:r>
          </a:p>
          <a:p>
            <a:pPr lvl="1">
              <a:lnSpc>
                <a:spcPct val="150000"/>
              </a:lnSpc>
            </a:pPr>
            <a:r>
              <a:rPr lang="en-US" sz="1600" b="0" i="0" dirty="0" err="1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nFactor</a:t>
            </a:r>
            <a:r>
              <a:rPr lang="en-US" sz="1600" b="0" i="0" dirty="0"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 authentication in Gateway support with Standard license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Rate limiting support for Citrix Gateway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AlwaysON</a:t>
            </a: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VPN before logon for Windows 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HDX EDT with Gateway Service (Tech Preview)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NetScaler ADC and support for </a:t>
            </a:r>
            <a:r>
              <a:rPr lang="en-US" sz="1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preboot</a:t>
            </a: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customization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EDT MTU Discovery!</a:t>
            </a: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050" name="Picture 2" descr="Windows credential manager screen">
            <a:extLst>
              <a:ext uri="{FF2B5EF4-FFF2-40B4-BE49-F238E27FC236}">
                <a16:creationId xmlns:a16="http://schemas.microsoft.com/office/drawing/2014/main" id="{1158794C-3946-432D-9770-C8321314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840" y="1134975"/>
            <a:ext cx="3620734" cy="271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84613-E6F9-474C-ADF6-0D99991E4244}"/>
              </a:ext>
            </a:extLst>
          </p:cNvPr>
          <p:cNvSpPr txBox="1"/>
          <p:nvPr/>
        </p:nvSpPr>
        <p:spPr>
          <a:xfrm>
            <a:off x="8651182" y="790693"/>
            <a:ext cx="344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AlwaysON VPN</a:t>
            </a:r>
            <a:endParaRPr lang="en-US" b="1" dirty="0"/>
          </a:p>
        </p:txBody>
      </p:sp>
      <p:pic>
        <p:nvPicPr>
          <p:cNvPr id="2052" name="Picture 4" descr="ADC Configurations">
            <a:extLst>
              <a:ext uri="{FF2B5EF4-FFF2-40B4-BE49-F238E27FC236}">
                <a16:creationId xmlns:a16="http://schemas.microsoft.com/office/drawing/2014/main" id="{D3890D58-9349-4242-8196-888F3093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630" y="4334230"/>
            <a:ext cx="3665144" cy="19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735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New browser updates – Yes that is important!</a:t>
            </a:r>
          </a:p>
        </p:txBody>
      </p:sp>
      <p:pic>
        <p:nvPicPr>
          <p:cNvPr id="4" name="Picture 4" descr="animation showing Password Monitor in Microsoft Edge">
            <a:extLst>
              <a:ext uri="{FF2B5EF4-FFF2-40B4-BE49-F238E27FC236}">
                <a16:creationId xmlns:a16="http://schemas.microsoft.com/office/drawing/2014/main" id="{07DD7B68-2A8B-4C2D-A580-2CF777B2B19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713" y="1293205"/>
            <a:ext cx="4334814" cy="285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4FDAE3-8B1A-40FA-A5EC-52EF2C662DCE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Password Monitor (Monitor for leaked passwords) 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Sleeping Tabs  (Reduce CPU/Memory of inactive tabs)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Startup Boost (launch browser in background with sign-in)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Guard (Start pages in isolated VM containers)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for DNS-over-HTTPS (configured via policy)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Security baseline for Edge/Chromium 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hlinkClick r:id="rId6"/>
              </a:rPr>
              <a:t>Security baseline for Chromium-based Microsoft Edge</a:t>
            </a:r>
            <a:endParaRPr lang="en-US" sz="1600" dirty="0"/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Disable IE 11 option now part of Group Policy ! Yay, </a:t>
            </a:r>
            <a:r>
              <a:rPr lang="en-US" sz="1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byebye</a:t>
            </a: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E67E8-83DF-4CF8-9618-2DF4E4772D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107" y="4280149"/>
            <a:ext cx="2426971" cy="2149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19DE0E-34CD-4D19-8719-04B4F6D0BF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532" y="4919082"/>
            <a:ext cx="3470351" cy="14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1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What’s new from Microsoft Ignite EUC view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942B62-77E6-4A6B-8778-BEDB3B093C46}"/>
              </a:ext>
            </a:extLst>
          </p:cNvPr>
          <p:cNvSpPr txBox="1">
            <a:spLocks/>
          </p:cNvSpPr>
          <p:nvPr/>
        </p:nvSpPr>
        <p:spPr>
          <a:xfrm>
            <a:off x="493893" y="1160025"/>
            <a:ext cx="6953737" cy="51663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Resource Mover (GA)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Automate RPA – Free for Windows 10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Universal Print GA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Support from Windows and from OneDrive for Business App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Attack Simulation Training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Sentinel and Azure Defender integration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Azure Route Server (Preview)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Notification / Approval tasks in Microsoft Teams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Power Automate and Microsoft Teams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And some VR stuff that I didn’t quite catch up on..</a:t>
            </a: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All the news here </a:t>
            </a: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600" dirty="0">
                <a:hlinkClick r:id="rId5"/>
              </a:rPr>
              <a:t>Microsoft Ignite 2021 Book of News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122" name="Picture 2" descr="Diagram showing Azure Route Server configured in a virtual network.">
            <a:extLst>
              <a:ext uri="{FF2B5EF4-FFF2-40B4-BE49-F238E27FC236}">
                <a16:creationId xmlns:a16="http://schemas.microsoft.com/office/drawing/2014/main" id="{CFA38A78-1990-400A-B59D-B3E87E479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24" y="1557146"/>
            <a:ext cx="4751673" cy="437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598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The next iteration of WVD  – CloudPC?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D2FA9-F82C-4117-AC32-9FDDB642D849}"/>
              </a:ext>
            </a:extLst>
          </p:cNvPr>
          <p:cNvSpPr txBox="1">
            <a:spLocks/>
          </p:cNvSpPr>
          <p:nvPr/>
        </p:nvSpPr>
        <p:spPr>
          <a:xfrm>
            <a:off x="493893" y="1355834"/>
            <a:ext cx="6953737" cy="49705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WVD has a shared responsibility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Cloud PC might be Microsoft first Managed </a:t>
            </a:r>
            <a:r>
              <a:rPr lang="en-US" sz="16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DaaS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Windows 10 only service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Would likely be a service offered as part of Microsoft 365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Different SKU’s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Light, Medium, High-end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We just define Windows 10 image and network connection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Gallery image or custom image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 direct statement from Microsoft yet, unconfirmed sources</a:t>
            </a:r>
          </a:p>
          <a:p>
            <a:pPr lvl="2">
              <a:lnSpc>
                <a:spcPct val="150000"/>
              </a:lnSpc>
            </a:pP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Still the updated to Microsoft 365 API suggests that they are in progress</a:t>
            </a:r>
          </a:p>
          <a:p>
            <a:pPr lvl="2">
              <a:lnSpc>
                <a:spcPct val="150000"/>
              </a:lnSpc>
            </a:pPr>
            <a:r>
              <a:rPr lang="en-US" sz="1400" dirty="0" err="1">
                <a:hlinkClick r:id="rId5"/>
              </a:rPr>
              <a:t>virtualEndpoint</a:t>
            </a:r>
            <a:r>
              <a:rPr lang="en-US" sz="1400" dirty="0">
                <a:hlinkClick r:id="rId5"/>
              </a:rPr>
              <a:t> resource type - Microsoft Graph beta | Microsoft Docs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n-US" sz="1400" b="0" i="0" dirty="0">
              <a:effectLst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194" name="Picture 2" descr="Enhancing Windows Virtual Desktop">
            <a:extLst>
              <a:ext uri="{FF2B5EF4-FFF2-40B4-BE49-F238E27FC236}">
                <a16:creationId xmlns:a16="http://schemas.microsoft.com/office/drawing/2014/main" id="{63E1F654-E70C-4E4A-AFAD-87BC8FB0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02" y="1726777"/>
            <a:ext cx="479107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36D1242-80B0-41D5-B79F-D411F9F0D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540" y="1514154"/>
            <a:ext cx="5025287" cy="45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C7EAB2-208B-C64F-9938-FDCB2A5E7839}"/>
              </a:ext>
            </a:extLst>
          </p:cNvPr>
          <p:cNvSpPr/>
          <p:nvPr/>
        </p:nvSpPr>
        <p:spPr>
          <a:xfrm>
            <a:off x="1498439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A1CF7AD3-26B2-7944-A910-97DFC856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431" y="2224267"/>
            <a:ext cx="1741026" cy="17410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C4B896-FF51-014E-BA2F-C74F14EBF2FE}"/>
              </a:ext>
            </a:extLst>
          </p:cNvPr>
          <p:cNvSpPr/>
          <p:nvPr/>
        </p:nvSpPr>
        <p:spPr>
          <a:xfrm>
            <a:off x="4990618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174D0BCC-1AC9-894F-AF33-C3AF9CD00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45911" y="2047754"/>
            <a:ext cx="2094053" cy="2094053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ED649DA-DE7C-4047-8759-3D82249D1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5610" y="2495790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679CEF-6FCF-B647-9B65-0010028B4C5B}"/>
              </a:ext>
            </a:extLst>
          </p:cNvPr>
          <p:cNvSpPr/>
          <p:nvPr/>
        </p:nvSpPr>
        <p:spPr>
          <a:xfrm>
            <a:off x="8430228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898D3-03AB-C54C-8D5C-4FB2556E00CE}"/>
              </a:ext>
            </a:extLst>
          </p:cNvPr>
          <p:cNvSpPr txBox="1"/>
          <p:nvPr/>
        </p:nvSpPr>
        <p:spPr>
          <a:xfrm>
            <a:off x="1498438" y="4493388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will receive a link to today’s recording.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AA2CD-569E-F740-BB34-116DC6378F8F}"/>
              </a:ext>
            </a:extLst>
          </p:cNvPr>
          <p:cNvSpPr txBox="1"/>
          <p:nvPr/>
        </p:nvSpPr>
        <p:spPr>
          <a:xfrm>
            <a:off x="4896572" y="4493388"/>
            <a:ext cx="2615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 your questions in the chat anytime! We’ll take them at the end.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23C07-A041-C441-802C-3DAB669136EF}"/>
              </a:ext>
            </a:extLst>
          </p:cNvPr>
          <p:cNvSpPr txBox="1"/>
          <p:nvPr/>
        </p:nvSpPr>
        <p:spPr>
          <a:xfrm>
            <a:off x="8262074" y="4516376"/>
            <a:ext cx="276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fill out our survey!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0A367-6B83-1A4C-976F-E693C2B671E8}"/>
              </a:ext>
            </a:extLst>
          </p:cNvPr>
          <p:cNvSpPr txBox="1"/>
          <p:nvPr/>
        </p:nvSpPr>
        <p:spPr>
          <a:xfrm>
            <a:off x="3929926" y="248559"/>
            <a:ext cx="4332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Before we get started: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9F109-16CE-454F-8DB2-B58E64A031A3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CBDA97D8-2741-3045-9AF6-6399DED5D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9532" y="6385013"/>
            <a:ext cx="1072323" cy="40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E7C55D-D330-334D-9D60-2CBC596F18F9}"/>
              </a:ext>
            </a:extLst>
          </p:cNvPr>
          <p:cNvSpPr txBox="1"/>
          <p:nvPr/>
        </p:nvSpPr>
        <p:spPr>
          <a:xfrm>
            <a:off x="9225759" y="6385013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" name="Graphic 19" descr="Checklist">
            <a:extLst>
              <a:ext uri="{FF2B5EF4-FFF2-40B4-BE49-F238E27FC236}">
                <a16:creationId xmlns:a16="http://schemas.microsoft.com/office/drawing/2014/main" id="{65739A30-0979-BA4B-9EC6-2E1E51ABB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59455" y="2269175"/>
            <a:ext cx="1525929" cy="152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Other Windows + M365 related updates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06D2FA9-F82C-4117-AC32-9FDDB642D849}"/>
              </a:ext>
            </a:extLst>
          </p:cNvPr>
          <p:cNvSpPr txBox="1">
            <a:spLocks/>
          </p:cNvSpPr>
          <p:nvPr/>
        </p:nvSpPr>
        <p:spPr>
          <a:xfrm>
            <a:off x="493893" y="1355834"/>
            <a:ext cx="6953737" cy="4970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200" kern="1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698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800" kern="12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763" indent="-17145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Char char="​"/>
              <a:defRPr sz="2200" kern="100" spc="-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b="1" kern="1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4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450" indent="-17145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 spc="-50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7pPr>
            <a:lvl8pPr marL="111125" indent="-111125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Char char="“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3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Char char="​"/>
              <a:defRPr sz="12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Teams VDI 2x2 Update (Part of Teams Preview Ring)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New Group Policy settings to exclude specific files to get synced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 Multi Geo options with Satellite Zones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Network Connectivity check in Admin Center (SD-WAN)</a:t>
            </a:r>
          </a:p>
          <a:p>
            <a:pPr lvl="1">
              <a:lnSpc>
                <a:spcPct val="150000"/>
              </a:lnSpc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MSIX Supports NT Services (Windows 2004)</a:t>
            </a:r>
          </a:p>
          <a:p>
            <a:pPr lvl="2">
              <a:lnSpc>
                <a:spcPct val="150000"/>
              </a:lnSpc>
            </a:pPr>
            <a:r>
              <a:rPr lang="nb-NO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Batch Coversion of App-V to MSIX </a:t>
            </a:r>
            <a:r>
              <a:rPr lang="en-US" sz="1600" dirty="0">
                <a:hlinkClick r:id="rId5"/>
              </a:rPr>
              <a:t>MSIX – Batch Conversion App-V 5</a:t>
            </a:r>
            <a:endParaRPr lang="nb-NO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1">
              <a:lnSpc>
                <a:spcPct val="150000"/>
              </a:lnSpc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218" name="Picture 2" descr="thumbnail image 1 captioned Network connectivity page in the Microsoft 365 Admin Center">
            <a:extLst>
              <a:ext uri="{FF2B5EF4-FFF2-40B4-BE49-F238E27FC236}">
                <a16:creationId xmlns:a16="http://schemas.microsoft.com/office/drawing/2014/main" id="{CC8A1830-58A4-4505-8136-A18D259C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33" y="2457319"/>
            <a:ext cx="5133036" cy="304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73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Other great community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CAE63-896C-4E36-9ACC-C2C48706F7CC}"/>
              </a:ext>
            </a:extLst>
          </p:cNvPr>
          <p:cNvSpPr txBox="1"/>
          <p:nvPr/>
        </p:nvSpPr>
        <p:spPr>
          <a:xfrm>
            <a:off x="6784858" y="5204755"/>
            <a:ext cx="6094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rgbClr val="1B95E0"/>
                </a:solidFill>
                <a:effectLst/>
                <a:latin typeface="-apple-system"/>
                <a:hlinkClick r:id="rId5"/>
              </a:rPr>
              <a:t>vdilikeapro.com/survey2021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B2B673-1B7A-465B-BF3D-E3815F533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257" y="1385095"/>
            <a:ext cx="5986640" cy="3730174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070CB5C-6E2A-407E-A2F6-142780F4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54" y="2846039"/>
            <a:ext cx="2015836" cy="201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555746-7D62-4126-A62B-76810F46DD86}"/>
              </a:ext>
            </a:extLst>
          </p:cNvPr>
          <p:cNvSpPr/>
          <p:nvPr/>
        </p:nvSpPr>
        <p:spPr>
          <a:xfrm>
            <a:off x="1279782" y="5204755"/>
            <a:ext cx="25945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https://go-euc.com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53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Where are we moving?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06C1A-FF26-4282-81C0-3FEAD7B9E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3434" y="1778995"/>
            <a:ext cx="6884342" cy="3077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2369FF-84DF-4B35-8F11-404046A32D26}"/>
              </a:ext>
            </a:extLst>
          </p:cNvPr>
          <p:cNvSpPr txBox="1"/>
          <p:nvPr/>
        </p:nvSpPr>
        <p:spPr>
          <a:xfrm>
            <a:off x="863950" y="1330609"/>
            <a:ext cx="397291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Most customers moving a cloud based ecosystem (SaaS/PaaS/IaaS)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More complex ecosystem, higher security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Vendors moving to a Zero-Trust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SASE part of foundation delivered as Cloud Services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Simplifying SaaS based actions with virtual assistants and workflow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Vendors moving further up becoming an integral part of the end-user experience not just providing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CA963B-A2FE-4AFC-8B21-50134F5A8149}"/>
              </a:ext>
            </a:extLst>
          </p:cNvPr>
          <p:cNvSpPr txBox="1"/>
          <p:nvPr/>
        </p:nvSpPr>
        <p:spPr>
          <a:xfrm>
            <a:off x="6381882" y="4818832"/>
            <a:ext cx="494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1" dirty="0"/>
              <a:t>End-User Delivery and Security platform (EUDASP?)™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81563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Is all this new technology making it easier?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833BEE-77A3-43FA-BD3A-2B137A1FC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46" y="1293361"/>
            <a:ext cx="2145280" cy="4956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4F927-7A69-48A3-A57E-789FCA8C75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617" y="2223690"/>
            <a:ext cx="3818109" cy="4026513"/>
          </a:xfrm>
          <a:prstGeom prst="rect">
            <a:avLst/>
          </a:prstGeom>
        </p:spPr>
      </p:pic>
      <p:pic>
        <p:nvPicPr>
          <p:cNvPr id="13314" name="Picture 2" descr="Locate &amp; use apps on the My Apps portal - Azure AD | Microsoft Docs">
            <a:extLst>
              <a:ext uri="{FF2B5EF4-FFF2-40B4-BE49-F238E27FC236}">
                <a16:creationId xmlns:a16="http://schemas.microsoft.com/office/drawing/2014/main" id="{4E1D3BE8-D0B4-41E6-84DE-E5799F308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06" y="4038213"/>
            <a:ext cx="3818109" cy="222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orkspace app with StoreFront – Ask the Architect">
            <a:extLst>
              <a:ext uri="{FF2B5EF4-FFF2-40B4-BE49-F238E27FC236}">
                <a16:creationId xmlns:a16="http://schemas.microsoft.com/office/drawing/2014/main" id="{53ADC39B-0A81-40DE-B9EB-78229F766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798" y="1276132"/>
            <a:ext cx="3657729" cy="30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53BD24-4F4D-4AFE-A858-C5F8ED46F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235" y="1276132"/>
            <a:ext cx="3007864" cy="2637031"/>
          </a:xfrm>
          <a:prstGeom prst="rect">
            <a:avLst/>
          </a:prstGeom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24C079F-C095-4AF8-9032-EA94FE784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858" y="3850192"/>
            <a:ext cx="3427347" cy="23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7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10521424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Something also to remember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8F6CD7D-6172-47CC-BC30-B811BA8DA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41" y="1461137"/>
            <a:ext cx="9135605" cy="48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0B188-3074-45FD-AB5C-030895A0587C}"/>
              </a:ext>
            </a:extLst>
          </p:cNvPr>
          <p:cNvSpPr txBox="1"/>
          <p:nvPr/>
        </p:nvSpPr>
        <p:spPr>
          <a:xfrm>
            <a:off x="426564" y="143672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https://t.co/qDkIXst3tM?amp=1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8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4423C07-A041-C441-802C-3DAB669136EF}"/>
              </a:ext>
            </a:extLst>
          </p:cNvPr>
          <p:cNvSpPr txBox="1"/>
          <p:nvPr/>
        </p:nvSpPr>
        <p:spPr>
          <a:xfrm>
            <a:off x="8420519" y="6400402"/>
            <a:ext cx="213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www.mycugc.org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0A367-6B83-1A4C-976F-E693C2B671E8}"/>
              </a:ext>
            </a:extLst>
          </p:cNvPr>
          <p:cNvSpPr txBox="1"/>
          <p:nvPr/>
        </p:nvSpPr>
        <p:spPr>
          <a:xfrm>
            <a:off x="1311952" y="1220484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venir Book" panose="02000503020000020003" pitchFamily="2" charset="0"/>
              </a:rPr>
              <a:t>THANK YOU!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9F109-16CE-454F-8DB2-B58E64A031A3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CBDA97D8-2741-3045-9AF6-6399DED5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216" y="4360802"/>
            <a:ext cx="3033749" cy="11376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E7C55D-D330-334D-9D60-2CBC596F18F9}"/>
              </a:ext>
            </a:extLst>
          </p:cNvPr>
          <p:cNvSpPr txBox="1"/>
          <p:nvPr/>
        </p:nvSpPr>
        <p:spPr>
          <a:xfrm>
            <a:off x="10608116" y="6369624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Graphic 5" descr="Clapping hands with solid fill">
            <a:extLst>
              <a:ext uri="{FF2B5EF4-FFF2-40B4-BE49-F238E27FC236}">
                <a16:creationId xmlns:a16="http://schemas.microsoft.com/office/drawing/2014/main" id="{D9E90A11-3E38-1E45-9F16-962649953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174" y="2051481"/>
            <a:ext cx="1905000" cy="190500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B68D7D-BC39-3C42-BD7E-A0261F42156A}"/>
              </a:ext>
            </a:extLst>
          </p:cNvPr>
          <p:cNvCxnSpPr/>
          <p:nvPr/>
        </p:nvCxnSpPr>
        <p:spPr>
          <a:xfrm>
            <a:off x="6426200" y="927455"/>
            <a:ext cx="0" cy="5196376"/>
          </a:xfrm>
          <a:prstGeom prst="line">
            <a:avLst/>
          </a:prstGeom>
          <a:ln w="44450" cap="rnd">
            <a:solidFill>
              <a:srgbClr val="31629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0565AF-AB82-7041-BB63-4C8DC6EA617F}"/>
              </a:ext>
            </a:extLst>
          </p:cNvPr>
          <p:cNvSpPr txBox="1"/>
          <p:nvPr/>
        </p:nvSpPr>
        <p:spPr>
          <a:xfrm>
            <a:off x="6171779" y="4974604"/>
            <a:ext cx="4857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Follow @</a:t>
            </a:r>
            <a:r>
              <a:rPr lang="en-US" sz="4000" dirty="0" err="1">
                <a:solidFill>
                  <a:schemeClr val="bg1"/>
                </a:solidFill>
                <a:latin typeface="Avenir Book" panose="02000503020000020003" pitchFamily="2" charset="0"/>
              </a:rPr>
              <a:t>myCUGC</a:t>
            </a:r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</a:rPr>
              <a:t>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9BE6AF-00F4-447A-8930-E8723F10C060}"/>
              </a:ext>
            </a:extLst>
          </p:cNvPr>
          <p:cNvSpPr txBox="1"/>
          <p:nvPr/>
        </p:nvSpPr>
        <p:spPr>
          <a:xfrm>
            <a:off x="4709965" y="778370"/>
            <a:ext cx="689554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Other questions?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Access PPT Slides </a:t>
            </a:r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  <a:sym typeface="Wingdings" panose="05000000000000000000" pitchFamily="2" charset="2"/>
              </a:rPr>
              <a:t>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github.com/msandbu/</a:t>
            </a:r>
            <a:r>
              <a:rPr lang="en-US" sz="4400" dirty="0" err="1">
                <a:solidFill>
                  <a:schemeClr val="bg1"/>
                </a:solidFill>
                <a:latin typeface="Avenir Book" panose="02000503020000020003" pitchFamily="2" charset="0"/>
              </a:rPr>
              <a:t>mycugc</a:t>
            </a:r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b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endParaRPr lang="en-US" sz="44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@msandbu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Avenir Book" panose="02000503020000020003" pitchFamily="2" charset="0"/>
              </a:rPr>
              <a:t>msandbu@gmail.com</a:t>
            </a:r>
          </a:p>
        </p:txBody>
      </p:sp>
    </p:spTree>
    <p:extLst>
      <p:ext uri="{BB962C8B-B14F-4D97-AF65-F5344CB8AC3E}">
        <p14:creationId xmlns:p14="http://schemas.microsoft.com/office/powerpoint/2010/main" val="16561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6CF249C-39B8-AB44-9C1E-E04363B90125}"/>
              </a:ext>
            </a:extLst>
          </p:cNvPr>
          <p:cNvSpPr txBox="1"/>
          <p:nvPr/>
        </p:nvSpPr>
        <p:spPr>
          <a:xfrm>
            <a:off x="1113597" y="4368306"/>
            <a:ext cx="26548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Marius Sandbu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Guild Lead Public Cloud</a:t>
            </a:r>
            <a:b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</a:b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TietoEVRY</a:t>
            </a:r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@msandbu</a:t>
            </a:r>
          </a:p>
          <a:p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msandbu.org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9A8AA9-3DD5-E94A-AFF7-2E6549A8075B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4E7FF0C4-36A7-5F4C-A3DC-6749EAE9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32" y="6385013"/>
            <a:ext cx="1072323" cy="40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A59827-8E54-F249-8AED-17CF174F2E73}"/>
              </a:ext>
            </a:extLst>
          </p:cNvPr>
          <p:cNvSpPr txBox="1"/>
          <p:nvPr/>
        </p:nvSpPr>
        <p:spPr>
          <a:xfrm>
            <a:off x="9225759" y="6385013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36A2B-67DE-A442-B2EF-DB2B223C8A54}"/>
              </a:ext>
            </a:extLst>
          </p:cNvPr>
          <p:cNvSpPr txBox="1"/>
          <p:nvPr/>
        </p:nvSpPr>
        <p:spPr>
          <a:xfrm>
            <a:off x="502027" y="1114549"/>
            <a:ext cx="1794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Presenter: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F31BF7-3944-A145-949E-B477C3E832FF}"/>
              </a:ext>
            </a:extLst>
          </p:cNvPr>
          <p:cNvSpPr txBox="1"/>
          <p:nvPr/>
        </p:nvSpPr>
        <p:spPr>
          <a:xfrm>
            <a:off x="7234508" y="1114549"/>
            <a:ext cx="1991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Moderator: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FA61BC4-02AD-EA44-90E7-BEB68AA4E03F}"/>
              </a:ext>
            </a:extLst>
          </p:cNvPr>
          <p:cNvCxnSpPr/>
          <p:nvPr/>
        </p:nvCxnSpPr>
        <p:spPr>
          <a:xfrm>
            <a:off x="6738296" y="830812"/>
            <a:ext cx="0" cy="5196376"/>
          </a:xfrm>
          <a:prstGeom prst="line">
            <a:avLst/>
          </a:prstGeom>
          <a:ln w="44450" cap="rnd">
            <a:solidFill>
              <a:srgbClr val="31629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255E59B-4281-0245-88C8-D8B18A5A1765}"/>
              </a:ext>
            </a:extLst>
          </p:cNvPr>
          <p:cNvSpPr/>
          <p:nvPr/>
        </p:nvSpPr>
        <p:spPr>
          <a:xfrm>
            <a:off x="7643455" y="4368306"/>
            <a:ext cx="359199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b="0" i="0" dirty="0">
                <a:solidFill>
                  <a:schemeClr val="bg1"/>
                </a:solidFill>
                <a:effectLst/>
                <a:latin typeface="Avenir Book" panose="02000503020000020003"/>
              </a:rPr>
              <a:t>Jake Walsh</a:t>
            </a:r>
            <a:endParaRPr lang="en-US" sz="2000" dirty="0">
              <a:solidFill>
                <a:schemeClr val="bg1"/>
              </a:solidFill>
              <a:latin typeface="Avenir Book" panose="02000503020000020003"/>
            </a:endParaRPr>
          </a:p>
          <a:p>
            <a:pPr algn="r"/>
            <a:r>
              <a:rPr lang="en-US" sz="2000" b="0" i="0" dirty="0">
                <a:solidFill>
                  <a:schemeClr val="bg1"/>
                </a:solidFill>
                <a:effectLst/>
                <a:latin typeface="Avenir Book" panose="02000503020000020003"/>
              </a:rPr>
              <a:t>Principal Consultant </a:t>
            </a:r>
          </a:p>
          <a:p>
            <a:pPr algn="r"/>
            <a:r>
              <a:rPr lang="en-US" sz="2000" b="0" i="0" dirty="0">
                <a:solidFill>
                  <a:schemeClr val="bg1"/>
                </a:solidFill>
                <a:effectLst/>
                <a:latin typeface="Avenir Book" panose="02000503020000020003"/>
              </a:rPr>
              <a:t>CDW UK</a:t>
            </a:r>
          </a:p>
          <a:p>
            <a:pPr algn="r"/>
            <a:r>
              <a:rPr lang="en-US" sz="2000" b="0" i="0" dirty="0">
                <a:solidFill>
                  <a:schemeClr val="bg1"/>
                </a:solidFill>
                <a:effectLst/>
                <a:latin typeface="Avenir Book" panose="020005030200000200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@jakewalsh90</a:t>
            </a:r>
            <a:endParaRPr lang="en-US" sz="2000" dirty="0">
              <a:solidFill>
                <a:schemeClr val="bg1"/>
              </a:solidFill>
              <a:latin typeface="Avenir Book" panose="02000503020000020003"/>
            </a:endParaRPr>
          </a:p>
          <a:p>
            <a:pPr algn="r"/>
            <a:r>
              <a:rPr lang="en-US" sz="2000" dirty="0">
                <a:solidFill>
                  <a:schemeClr val="bg1"/>
                </a:solidFill>
                <a:latin typeface="Avenir Book" panose="02000503020000020003"/>
              </a:rPr>
              <a:t>jakewalsh.co.uk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E8EB94-01DB-4DB7-A646-1CFDD25C0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77" y="1844485"/>
            <a:ext cx="2148455" cy="2340931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EF5DE28-26CC-45AD-AFC7-7CC6DD84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092" y="1973488"/>
            <a:ext cx="2340931" cy="23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8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5C6381-1430-4A01-A340-37E8A52A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495" y="1639742"/>
            <a:ext cx="8795266" cy="1333699"/>
          </a:xfrm>
        </p:spPr>
        <p:txBody>
          <a:bodyPr/>
          <a:lstStyle/>
          <a:p>
            <a:r>
              <a:rPr lang="nb-NO" sz="3733" b="1" dirty="0"/>
              <a:t>So what happened last year in EUC?</a:t>
            </a:r>
            <a:br>
              <a:rPr lang="nb-NO" sz="3733" b="1" dirty="0"/>
            </a:br>
            <a:r>
              <a:rPr lang="nb-NO" sz="3733" b="1" dirty="0"/>
              <a:t>(</a:t>
            </a:r>
            <a:r>
              <a:rPr lang="nb-NO" sz="3733" b="1" i="1" dirty="0"/>
              <a:t>and so far in 2021….)</a:t>
            </a:r>
            <a:br>
              <a:rPr lang="nb-NO" sz="3733" b="1" i="1" dirty="0"/>
            </a:br>
            <a:br>
              <a:rPr lang="nb-NO" sz="3733" b="1" i="1" dirty="0"/>
            </a:br>
            <a:r>
              <a:rPr lang="nb-NO" sz="2400" b="1" dirty="0"/>
              <a:t>- Product rebranding</a:t>
            </a:r>
            <a:br>
              <a:rPr lang="nb-NO" sz="2400" b="1" dirty="0"/>
            </a:br>
            <a:r>
              <a:rPr lang="nb-NO" sz="2400" b="1" dirty="0"/>
              <a:t>- Logo Changes</a:t>
            </a:r>
            <a:br>
              <a:rPr lang="nb-NO" sz="2400" b="1" dirty="0"/>
            </a:br>
            <a:r>
              <a:rPr lang="nb-NO" sz="2400" b="1" dirty="0"/>
              <a:t>- Company acquisition (*ehem Wrike*) </a:t>
            </a:r>
            <a:br>
              <a:rPr lang="nb-NO" sz="3200" b="1" i="1" dirty="0"/>
            </a:br>
            <a:br>
              <a:rPr lang="nb-NO" sz="3733" b="1" i="1" dirty="0"/>
            </a:br>
            <a:r>
              <a:rPr lang="nb-NO" sz="1800" b="1" i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Disclaimer: </a:t>
            </a:r>
            <a:r>
              <a:rPr lang="nb-NO" sz="1800" i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Might not have gotten all the new cool announcements from Ignite in here yet...</a:t>
            </a:r>
            <a:endParaRPr lang="nb-NO" sz="3733" i="1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75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7CDC0824-BCEE-42A3-BF75-3C4BC350F038}"/>
              </a:ext>
            </a:extLst>
          </p:cNvPr>
          <p:cNvSpPr txBox="1">
            <a:spLocks/>
          </p:cNvSpPr>
          <p:nvPr/>
        </p:nvSpPr>
        <p:spPr>
          <a:xfrm>
            <a:off x="763103" y="520804"/>
            <a:ext cx="7735700" cy="133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nb-NO" sz="3733" b="1" dirty="0"/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51F42-2B0A-4418-BF4D-4F63CCC41B5E}"/>
              </a:ext>
            </a:extLst>
          </p:cNvPr>
          <p:cNvSpPr txBox="1"/>
          <p:nvPr/>
        </p:nvSpPr>
        <p:spPr>
          <a:xfrm>
            <a:off x="763103" y="1086754"/>
            <a:ext cx="9304821" cy="1007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Ransomware and how this can be a problem from a VDI perspective?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Why all the fuzz with vendors and Zero-Trust?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SASE? Yet another acronym but something that is linked to Zero-Trust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Modern workplace and passwordless authentication and how this now works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Citrix Analytics vs Workspace ONE Intelligence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Latest EUC updates from Microsoft, Amazon and Google from a birds view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Latest VDI Updates from Citrix, Microsoft and VMware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Updates to Citrix Cloud &amp; Windows Virtual Desktop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The ecosystem around WVD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Latest recap from Ignite</a:t>
            </a:r>
          </a:p>
          <a:p>
            <a:pPr marL="380990" indent="-38099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nb-NO" sz="16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does the future hold for EUC? 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0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nb-NO" sz="2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02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5C6381-1430-4A01-A340-37E8A52A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" y="197384"/>
            <a:ext cx="8795266" cy="1333699"/>
          </a:xfrm>
        </p:spPr>
        <p:txBody>
          <a:bodyPr/>
          <a:lstStyle/>
          <a:p>
            <a:r>
              <a:rPr lang="nb-NO" sz="3733" b="1" dirty="0"/>
              <a:t>Also... while I remember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B59768-548D-4989-92E4-8C4A5F586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70" y="1079511"/>
            <a:ext cx="9067800" cy="3324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D5761-F44B-4DD4-A415-B4AFC5F77B8F}"/>
              </a:ext>
            </a:extLst>
          </p:cNvPr>
          <p:cNvSpPr txBox="1"/>
          <p:nvPr/>
        </p:nvSpPr>
        <p:spPr>
          <a:xfrm>
            <a:off x="497081" y="4520002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Enable SSO for Basic, Digest, and NTLM authentication (citrix.com)</a:t>
            </a:r>
            <a:endParaRPr lang="en-US" dirty="0"/>
          </a:p>
        </p:txBody>
      </p:sp>
      <p:pic>
        <p:nvPicPr>
          <p:cNvPr id="1026" name="Picture 2" descr="Error: &quot;Cannot Complete Your Request&quot; When Connecting to StoreFront">
            <a:extLst>
              <a:ext uri="{FF2B5EF4-FFF2-40B4-BE49-F238E27FC236}">
                <a16:creationId xmlns:a16="http://schemas.microsoft.com/office/drawing/2014/main" id="{C4377D09-FB72-4724-9D99-9F7EA2B41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29" y="3319495"/>
            <a:ext cx="35242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029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9" y="2119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21" imgH="423" progId="TCLayout.ActiveDocument.1">
                  <p:embed/>
                </p:oleObj>
              </mc:Choice>
              <mc:Fallback>
                <p:oleObj name="think-cell Slide" r:id="rId3" imgW="421" imgH="423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9" y="2119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15C6381-1430-4A01-A340-37E8A52AB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81" y="197384"/>
            <a:ext cx="8795266" cy="1333699"/>
          </a:xfrm>
        </p:spPr>
        <p:txBody>
          <a:bodyPr/>
          <a:lstStyle/>
          <a:p>
            <a:r>
              <a:rPr lang="nb-NO" sz="3733" b="1" dirty="0"/>
              <a:t>Also... while I remember it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59D16-2C4B-4BB5-AF9D-913AC199E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6" y="1487679"/>
            <a:ext cx="5394829" cy="3882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B7803-5185-42B4-AD89-853A955FA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154034"/>
            <a:ext cx="3974725" cy="525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0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5301-6878-46DC-BA84-C226AE06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1" y="504488"/>
            <a:ext cx="8190579" cy="1333699"/>
          </a:xfrm>
        </p:spPr>
        <p:txBody>
          <a:bodyPr/>
          <a:lstStyle/>
          <a:p>
            <a:r>
              <a:rPr lang="nb-NO" b="1" dirty="0"/>
              <a:t>Clearly that more organizations will move to DaaS based delivery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2B14A4-08B8-4108-88D0-7AB5CFC1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093" y="1671146"/>
            <a:ext cx="7588205" cy="45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330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itrix_6_2016">
  <a:themeElements>
    <a:clrScheme name="Citrix Corp Palette 2016 update">
      <a:dk1>
        <a:sysClr val="windowText" lastClr="000000"/>
      </a:dk1>
      <a:lt1>
        <a:sysClr val="window" lastClr="FFFFFF"/>
      </a:lt1>
      <a:dk2>
        <a:srgbClr val="DBD9D1"/>
      </a:dk2>
      <a:lt2>
        <a:srgbClr val="B8B3AD"/>
      </a:lt2>
      <a:accent1>
        <a:srgbClr val="23AAE2"/>
      </a:accent1>
      <a:accent2>
        <a:srgbClr val="B7DB00"/>
      </a:accent2>
      <a:accent3>
        <a:srgbClr val="FF9E1B"/>
      </a:accent3>
      <a:accent4>
        <a:srgbClr val="F9423A"/>
      </a:accent4>
      <a:accent5>
        <a:srgbClr val="E90595"/>
      </a:accent5>
      <a:accent6>
        <a:srgbClr val="737373"/>
      </a:accent6>
      <a:hlink>
        <a:srgbClr val="00A3E0"/>
      </a:hlink>
      <a:folHlink>
        <a:srgbClr val="DBD9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trix_6_2016" id="{9D2BA199-4500-E948-8B42-66C3A5A93C98}" vid="{E429B589-4920-6C4D-AA2A-C4C9C2110B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926A4E1583C40AFE07FDA9847D22A" ma:contentTypeVersion="8" ma:contentTypeDescription="Create a new document." ma:contentTypeScope="" ma:versionID="754007a68d7a8b19a523c5f782cb6e6c">
  <xsd:schema xmlns:xsd="http://www.w3.org/2001/XMLSchema" xmlns:xs="http://www.w3.org/2001/XMLSchema" xmlns:p="http://schemas.microsoft.com/office/2006/metadata/properties" xmlns:ns3="475f8e1d-e806-4425-be60-16714a16f59b" xmlns:ns4="60938c7a-0410-4f54-811a-dc377159df67" targetNamespace="http://schemas.microsoft.com/office/2006/metadata/properties" ma:root="true" ma:fieldsID="dfbcbe5e3c0326a739b9a8470148460f" ns3:_="" ns4:_="">
    <xsd:import namespace="475f8e1d-e806-4425-be60-16714a16f59b"/>
    <xsd:import namespace="60938c7a-0410-4f54-811a-dc377159df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8e1d-e806-4425-be60-16714a16f5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938c7a-0410-4f54-811a-dc377159df6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1B3E80-1C5A-43E7-A1BE-069EEB60F3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574C6A-D34F-411C-B9B9-34E52A0B47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5f8e1d-e806-4425-be60-16714a16f59b"/>
    <ds:schemaRef ds:uri="60938c7a-0410-4f54-811a-dc377159df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3A963E-42BD-424C-960F-56E01B8878AD}">
  <ds:schemaRefs>
    <ds:schemaRef ds:uri="http://purl.org/dc/dcmitype/"/>
    <ds:schemaRef ds:uri="http://schemas.microsoft.com/office/2006/documentManagement/types"/>
    <ds:schemaRef ds:uri="60938c7a-0410-4f54-811a-dc377159df67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elements/1.1/"/>
    <ds:schemaRef ds:uri="475f8e1d-e806-4425-be60-16714a16f59b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Citrix_6_2016</Template>
  <TotalTime>21630</TotalTime>
  <Words>2065</Words>
  <Application>Microsoft Office PowerPoint</Application>
  <PresentationFormat>Widescreen</PresentationFormat>
  <Paragraphs>465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Arial</vt:lpstr>
      <vt:lpstr>Avenir Book</vt:lpstr>
      <vt:lpstr>Avenir Light</vt:lpstr>
      <vt:lpstr>Calibri</vt:lpstr>
      <vt:lpstr>Calibri Light</vt:lpstr>
      <vt:lpstr>Segoe UI Semibold</vt:lpstr>
      <vt:lpstr>Segoe UI Semilight</vt:lpstr>
      <vt:lpstr>Tahoma</vt:lpstr>
      <vt:lpstr>Citrix_6_2016</vt:lpstr>
      <vt:lpstr>think-cell Slide</vt:lpstr>
      <vt:lpstr>PowerPoint Presentation</vt:lpstr>
      <vt:lpstr>PowerPoint Presentation</vt:lpstr>
      <vt:lpstr>PowerPoint Presentation</vt:lpstr>
      <vt:lpstr>PowerPoint Presentation</vt:lpstr>
      <vt:lpstr>So what happened last year in EUC? (and so far in 2021….)  - Product rebranding - Logo Changes - Company acquisition (*ehem Wrike*)   Disclaimer: Might not have gotten all the new cool announcements from Ignite in here yet...</vt:lpstr>
      <vt:lpstr>PowerPoint Presentation</vt:lpstr>
      <vt:lpstr>Also... while I remember it</vt:lpstr>
      <vt:lpstr>Also... while I remember it #2</vt:lpstr>
      <vt:lpstr>Clearly that more organizations will move to DaaS based delivery</vt:lpstr>
      <vt:lpstr>Still needs a lot of patching...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Marius Sandbu</cp:lastModifiedBy>
  <cp:revision>479</cp:revision>
  <cp:lastPrinted>2017-01-17T18:32:13Z</cp:lastPrinted>
  <dcterms:created xsi:type="dcterms:W3CDTF">2016-06-24T17:05:30Z</dcterms:created>
  <dcterms:modified xsi:type="dcterms:W3CDTF">2021-03-10T22:48:17Z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0x01010081E926A4E1583C40AFE07FDA9847D22A</vt:lpwstr>
  </property>
</Properties>
</file>